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7" r:id="rId2"/>
    <p:sldId id="264" r:id="rId3"/>
    <p:sldId id="260" r:id="rId4"/>
    <p:sldId id="272" r:id="rId5"/>
    <p:sldId id="325" r:id="rId6"/>
    <p:sldId id="326" r:id="rId7"/>
    <p:sldId id="327" r:id="rId8"/>
    <p:sldId id="328" r:id="rId9"/>
    <p:sldId id="266" r:id="rId10"/>
    <p:sldId id="329" r:id="rId11"/>
    <p:sldId id="330" r:id="rId12"/>
    <p:sldId id="331" r:id="rId13"/>
    <p:sldId id="332" r:id="rId14"/>
    <p:sldId id="267" r:id="rId15"/>
    <p:sldId id="333" r:id="rId16"/>
    <p:sldId id="334" r:id="rId17"/>
    <p:sldId id="335" r:id="rId18"/>
    <p:sldId id="336" r:id="rId19"/>
    <p:sldId id="337" r:id="rId20"/>
    <p:sldId id="338" r:id="rId21"/>
    <p:sldId id="339" r:id="rId22"/>
    <p:sldId id="341" r:id="rId23"/>
    <p:sldId id="340" r:id="rId24"/>
    <p:sldId id="342" r:id="rId25"/>
    <p:sldId id="297" r:id="rId26"/>
  </p:sldIdLst>
  <p:sldSz cx="12192000" cy="6858000"/>
  <p:notesSz cx="6858000" cy="9144000"/>
  <p:embeddedFontLst>
    <p:embeddedFont>
      <p:font typeface="Calibri" pitchFamily="34" charset="0"/>
      <p:regular r:id="rId28"/>
      <p:bold r:id="rId29"/>
      <p:italic r:id="rId30"/>
      <p:boldItalic r:id="rId31"/>
    </p:embeddedFont>
    <p:embeddedFont>
      <p:font typeface="经典美黑简" pitchFamily="49" charset="-122"/>
      <p:regular r:id="rId32"/>
    </p:embeddedFont>
    <p:embeddedFont>
      <p:font typeface="Impact" pitchFamily="34" charset="0"/>
      <p:regular r:id="rId33"/>
    </p:embeddedFont>
    <p:embeddedFont>
      <p:font typeface="Segoe UI" pitchFamily="34" charset="0"/>
      <p:regular r:id="rId34"/>
      <p:bold r:id="rId35"/>
      <p:italic r:id="rId36"/>
      <p:boldItalic r:id="rId3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9BD7"/>
    <a:srgbClr val="EEF0EF"/>
    <a:srgbClr val="DBDBDB"/>
    <a:srgbClr val="DCDDDF"/>
    <a:srgbClr val="F2F2F2"/>
    <a:srgbClr val="E9E9E9"/>
    <a:srgbClr val="D2D3D5"/>
    <a:srgbClr val="E3E3E3"/>
    <a:srgbClr val="E8E8E8"/>
    <a:srgbClr val="E6E6E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09" autoAdjust="0"/>
    <p:restoredTop sz="94126" autoAdjust="0"/>
  </p:normalViewPr>
  <p:slideViewPr>
    <p:cSldViewPr snapToGrid="0" showGuides="1">
      <p:cViewPr>
        <p:scale>
          <a:sx n="66" d="100"/>
          <a:sy n="66" d="100"/>
        </p:scale>
        <p:origin x="-1050" y="-498"/>
      </p:cViewPr>
      <p:guideLst>
        <p:guide orient="horz" pos="2137"/>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9381F-9926-4CF2-8AB8-9CCB304693F6}" type="datetimeFigureOut">
              <a:rPr lang="zh-CN" altLang="en-US" smtClean="0"/>
              <a:pPr/>
              <a:t>2015/3/30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D6A428-4F13-4FAE-A814-E87D50E077A7}" type="slidenum">
              <a:rPr lang="zh-CN" altLang="en-US" smtClean="0"/>
              <a:pPr/>
              <a:t>‹#›</a:t>
            </a:fld>
            <a:endParaRPr lang="zh-CN" altLang="en-US"/>
          </a:p>
        </p:txBody>
      </p:sp>
    </p:spTree>
    <p:extLst>
      <p:ext uri="{BB962C8B-B14F-4D97-AF65-F5344CB8AC3E}">
        <p14:creationId xmlns="" xmlns:p14="http://schemas.microsoft.com/office/powerpoint/2010/main" val="147050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最后，欢迎各位同学关注维普的订阅号--维普信使。添加名称或者扫二维码都是可以的。系统会定期推送一些大家感兴趣的话题，也会提供详细的有关系统的功能使用讲解。最后，我们还会通过微信举办各种大赛，奖品十分丰厚，只要参与都有机会获得礼品，希望同学们能经常关注我们的订阅号。</a:t>
            </a:r>
          </a:p>
        </p:txBody>
      </p:sp>
      <p:sp>
        <p:nvSpPr>
          <p:cNvPr id="4" name="灯片编号占位符 3"/>
          <p:cNvSpPr>
            <a:spLocks noGrp="1"/>
          </p:cNvSpPr>
          <p:nvPr>
            <p:ph type="sldNum" sz="quarter" idx="10"/>
          </p:nvPr>
        </p:nvSpPr>
        <p:spPr/>
        <p:txBody>
          <a:bodyPr/>
          <a:lstStyle/>
          <a:p>
            <a:fld id="{80D6A428-4F13-4FAE-A814-E87D50E077A7}" type="slidenum">
              <a:rPr lang="zh-CN" altLang="en-US" smtClean="0"/>
              <a:pPr/>
              <a:t>24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804011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bg>
      <p:bgPr>
        <a:gradFill flip="none" rotWithShape="1">
          <a:gsLst>
            <a:gs pos="9000">
              <a:schemeClr val="bg1">
                <a:lumMod val="95000"/>
              </a:schemeClr>
            </a:gs>
            <a:gs pos="29000">
              <a:schemeClr val="bg1">
                <a:lumMod val="95000"/>
              </a:schemeClr>
            </a:gs>
            <a:gs pos="59000">
              <a:schemeClr val="bg1">
                <a:lumMod val="85000"/>
              </a:schemeClr>
            </a:gs>
            <a:gs pos="100000">
              <a:schemeClr val="bg1">
                <a:lumMod val="7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grpSp>
        <p:nvGrpSpPr>
          <p:cNvPr id="2" name="组合 1"/>
          <p:cNvGrpSpPr/>
          <p:nvPr userDrawn="1"/>
        </p:nvGrpSpPr>
        <p:grpSpPr>
          <a:xfrm>
            <a:off x="0" y="1"/>
            <a:ext cx="12192000" cy="6858000"/>
            <a:chOff x="0" y="0"/>
            <a:chExt cx="13713780" cy="7822343"/>
          </a:xfrm>
        </p:grpSpPr>
        <p:sp>
          <p:nvSpPr>
            <p:cNvPr id="3" name="菱形 2"/>
            <p:cNvSpPr/>
            <p:nvPr/>
          </p:nvSpPr>
          <p:spPr>
            <a:xfrm>
              <a:off x="0" y="156485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菱形 3"/>
            <p:cNvSpPr/>
            <p:nvPr/>
          </p:nvSpPr>
          <p:spPr>
            <a:xfrm>
              <a:off x="1524317" y="156485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菱形 4"/>
            <p:cNvSpPr/>
            <p:nvPr/>
          </p:nvSpPr>
          <p:spPr>
            <a:xfrm>
              <a:off x="3048635" y="156485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菱形 5"/>
            <p:cNvSpPr/>
            <p:nvPr/>
          </p:nvSpPr>
          <p:spPr>
            <a:xfrm>
              <a:off x="4572952" y="156485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菱形 6"/>
            <p:cNvSpPr/>
            <p:nvPr/>
          </p:nvSpPr>
          <p:spPr>
            <a:xfrm>
              <a:off x="6097269" y="156485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菱形 7"/>
            <p:cNvSpPr/>
            <p:nvPr/>
          </p:nvSpPr>
          <p:spPr>
            <a:xfrm>
              <a:off x="7621586" y="156485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p:cNvSpPr/>
            <p:nvPr/>
          </p:nvSpPr>
          <p:spPr>
            <a:xfrm>
              <a:off x="9145904" y="156485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p:cNvSpPr/>
            <p:nvPr/>
          </p:nvSpPr>
          <p:spPr>
            <a:xfrm>
              <a:off x="10670220" y="156485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p:cNvSpPr/>
            <p:nvPr/>
          </p:nvSpPr>
          <p:spPr>
            <a:xfrm>
              <a:off x="0" y="3130244"/>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p:cNvSpPr/>
            <p:nvPr/>
          </p:nvSpPr>
          <p:spPr>
            <a:xfrm>
              <a:off x="1524317" y="3130244"/>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菱形 12"/>
            <p:cNvSpPr/>
            <p:nvPr/>
          </p:nvSpPr>
          <p:spPr>
            <a:xfrm>
              <a:off x="3048635" y="3130244"/>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菱形 13"/>
            <p:cNvSpPr/>
            <p:nvPr/>
          </p:nvSpPr>
          <p:spPr>
            <a:xfrm>
              <a:off x="4572952" y="3130244"/>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菱形 14"/>
            <p:cNvSpPr/>
            <p:nvPr/>
          </p:nvSpPr>
          <p:spPr>
            <a:xfrm>
              <a:off x="6097269" y="3130244"/>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菱形 15"/>
            <p:cNvSpPr/>
            <p:nvPr/>
          </p:nvSpPr>
          <p:spPr>
            <a:xfrm>
              <a:off x="7621586" y="3130244"/>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菱形 16"/>
            <p:cNvSpPr/>
            <p:nvPr/>
          </p:nvSpPr>
          <p:spPr>
            <a:xfrm>
              <a:off x="9145904" y="3130244"/>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p:cNvSpPr/>
            <p:nvPr/>
          </p:nvSpPr>
          <p:spPr>
            <a:xfrm>
              <a:off x="10670220" y="3130244"/>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p:cNvSpPr/>
            <p:nvPr/>
          </p:nvSpPr>
          <p:spPr>
            <a:xfrm>
              <a:off x="0" y="471683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p:cNvSpPr/>
            <p:nvPr/>
          </p:nvSpPr>
          <p:spPr>
            <a:xfrm>
              <a:off x="1524317" y="471683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p:cNvSpPr/>
            <p:nvPr/>
          </p:nvSpPr>
          <p:spPr>
            <a:xfrm>
              <a:off x="3048635" y="471683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p:cNvSpPr/>
            <p:nvPr/>
          </p:nvSpPr>
          <p:spPr>
            <a:xfrm>
              <a:off x="4572952" y="471683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菱形 22"/>
            <p:cNvSpPr/>
            <p:nvPr/>
          </p:nvSpPr>
          <p:spPr>
            <a:xfrm>
              <a:off x="6097269" y="471683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菱形 23"/>
            <p:cNvSpPr/>
            <p:nvPr/>
          </p:nvSpPr>
          <p:spPr>
            <a:xfrm>
              <a:off x="7621586" y="471683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菱形 24"/>
            <p:cNvSpPr/>
            <p:nvPr/>
          </p:nvSpPr>
          <p:spPr>
            <a:xfrm>
              <a:off x="9145904" y="471683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菱形 25"/>
            <p:cNvSpPr/>
            <p:nvPr/>
          </p:nvSpPr>
          <p:spPr>
            <a:xfrm>
              <a:off x="10670220" y="471683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菱形 26"/>
            <p:cNvSpPr/>
            <p:nvPr/>
          </p:nvSpPr>
          <p:spPr>
            <a:xfrm>
              <a:off x="0" y="0"/>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菱形 27"/>
            <p:cNvSpPr/>
            <p:nvPr/>
          </p:nvSpPr>
          <p:spPr>
            <a:xfrm>
              <a:off x="1524317" y="0"/>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菱形 28"/>
            <p:cNvSpPr/>
            <p:nvPr/>
          </p:nvSpPr>
          <p:spPr>
            <a:xfrm>
              <a:off x="3048635" y="0"/>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菱形 29"/>
            <p:cNvSpPr/>
            <p:nvPr/>
          </p:nvSpPr>
          <p:spPr>
            <a:xfrm>
              <a:off x="4572952" y="0"/>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菱形 30"/>
            <p:cNvSpPr/>
            <p:nvPr/>
          </p:nvSpPr>
          <p:spPr>
            <a:xfrm>
              <a:off x="6097269" y="0"/>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菱形 31"/>
            <p:cNvSpPr/>
            <p:nvPr/>
          </p:nvSpPr>
          <p:spPr>
            <a:xfrm>
              <a:off x="7621586" y="0"/>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菱形 32"/>
            <p:cNvSpPr/>
            <p:nvPr/>
          </p:nvSpPr>
          <p:spPr>
            <a:xfrm>
              <a:off x="9145904" y="0"/>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菱形 33"/>
            <p:cNvSpPr/>
            <p:nvPr/>
          </p:nvSpPr>
          <p:spPr>
            <a:xfrm>
              <a:off x="10670220" y="0"/>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菱形 34"/>
            <p:cNvSpPr/>
            <p:nvPr/>
          </p:nvSpPr>
          <p:spPr>
            <a:xfrm>
              <a:off x="0" y="6269588"/>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菱形 35"/>
            <p:cNvSpPr/>
            <p:nvPr/>
          </p:nvSpPr>
          <p:spPr>
            <a:xfrm>
              <a:off x="1524317" y="6269588"/>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菱形 36"/>
            <p:cNvSpPr/>
            <p:nvPr/>
          </p:nvSpPr>
          <p:spPr>
            <a:xfrm>
              <a:off x="3048635" y="6269588"/>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菱形 37"/>
            <p:cNvSpPr/>
            <p:nvPr/>
          </p:nvSpPr>
          <p:spPr>
            <a:xfrm>
              <a:off x="4572952" y="6269588"/>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菱形 38"/>
            <p:cNvSpPr/>
            <p:nvPr/>
          </p:nvSpPr>
          <p:spPr>
            <a:xfrm>
              <a:off x="6097269" y="6269588"/>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菱形 39"/>
            <p:cNvSpPr/>
            <p:nvPr/>
          </p:nvSpPr>
          <p:spPr>
            <a:xfrm>
              <a:off x="7621586" y="6269588"/>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菱形 40"/>
            <p:cNvSpPr/>
            <p:nvPr/>
          </p:nvSpPr>
          <p:spPr>
            <a:xfrm>
              <a:off x="9145904" y="6269588"/>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菱形 41"/>
            <p:cNvSpPr/>
            <p:nvPr/>
          </p:nvSpPr>
          <p:spPr>
            <a:xfrm>
              <a:off x="10670220" y="6269588"/>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菱形 42"/>
            <p:cNvSpPr/>
            <p:nvPr/>
          </p:nvSpPr>
          <p:spPr>
            <a:xfrm>
              <a:off x="12192000" y="156485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菱形 43"/>
            <p:cNvSpPr/>
            <p:nvPr/>
          </p:nvSpPr>
          <p:spPr>
            <a:xfrm>
              <a:off x="12192000" y="3130244"/>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菱形 44"/>
            <p:cNvSpPr/>
            <p:nvPr/>
          </p:nvSpPr>
          <p:spPr>
            <a:xfrm>
              <a:off x="12192000" y="471683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菱形 45"/>
            <p:cNvSpPr/>
            <p:nvPr/>
          </p:nvSpPr>
          <p:spPr>
            <a:xfrm>
              <a:off x="12192000" y="0"/>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菱形 46"/>
            <p:cNvSpPr/>
            <p:nvPr/>
          </p:nvSpPr>
          <p:spPr>
            <a:xfrm>
              <a:off x="12192000" y="6269588"/>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 xmlns:p14="http://schemas.microsoft.com/office/powerpoint/2010/main" val="5586375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439094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bg>
      <p:bgPr>
        <a:gradFill flip="none" rotWithShape="1">
          <a:gsLst>
            <a:gs pos="9000">
              <a:schemeClr val="bg1">
                <a:lumMod val="95000"/>
              </a:schemeClr>
            </a:gs>
            <a:gs pos="29000">
              <a:schemeClr val="bg1">
                <a:lumMod val="95000"/>
              </a:schemeClr>
            </a:gs>
            <a:gs pos="59000">
              <a:schemeClr val="bg1">
                <a:lumMod val="85000"/>
              </a:schemeClr>
            </a:gs>
            <a:gs pos="100000">
              <a:schemeClr val="bg1">
                <a:lumMod val="7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8635092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957604910"/>
      </p:ext>
    </p:extLst>
  </p:cSld>
  <p:clrMap bg1="lt1" tx1="dk1" bg2="lt2" tx2="dk2" accent1="accent1" accent2="accent2" accent3="accent3" accent4="accent4" accent5="accent5" accent6="accent6" hlink="hlink" folHlink="folHlink"/>
  <p:sldLayoutIdLst>
    <p:sldLayoutId id="2147483653" r:id="rId1"/>
    <p:sldLayoutId id="2147483692" r:id="rId2"/>
    <p:sldLayoutId id="2147483654" r:id="rId3"/>
    <p:sldLayoutId id="2147483655"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chengyajun/AppData/Roaming/Tencent/Users/784433878/QQ/WinTemp/RichOle/MK$D~1AJ%25(VY%25)1GJN$%253PV.jpg" TargetMode="External"/><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chengyajun/AppData/Roaming/Tencent/Users/784433878/QQ/WinTemp/RichOle/U%25RE%7d48%5dD0E2A6$~E9RL$F2.jpg" TargetMode="Externa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chengyajun/AppData/Roaming/Tencent/Users/784433878/QQ/WinTemp/RichOle/M%60_)%5bN3%5dJNNXCY84M0D)SO6.jpg" TargetMode="External"/><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chengyajun/AppData/Roaming/Tencent/Users/784433878/QQ/WinTemp/RichOle/NQUJ7IO1)Z6O$ANV%7bMNI%5bUC.jpg" TargetMode="Externa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0" y="1"/>
            <a:ext cx="12192000" cy="6858000"/>
            <a:chOff x="0" y="0"/>
            <a:chExt cx="13713780" cy="7822343"/>
          </a:xfrm>
        </p:grpSpPr>
        <p:sp>
          <p:nvSpPr>
            <p:cNvPr id="23" name="菱形 22"/>
            <p:cNvSpPr/>
            <p:nvPr/>
          </p:nvSpPr>
          <p:spPr>
            <a:xfrm>
              <a:off x="0" y="156485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菱形 23"/>
            <p:cNvSpPr/>
            <p:nvPr/>
          </p:nvSpPr>
          <p:spPr>
            <a:xfrm>
              <a:off x="1524317" y="156485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菱形 24"/>
            <p:cNvSpPr/>
            <p:nvPr/>
          </p:nvSpPr>
          <p:spPr>
            <a:xfrm>
              <a:off x="3048635" y="156485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菱形 25"/>
            <p:cNvSpPr/>
            <p:nvPr/>
          </p:nvSpPr>
          <p:spPr>
            <a:xfrm>
              <a:off x="4572952" y="156485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菱形 26"/>
            <p:cNvSpPr/>
            <p:nvPr/>
          </p:nvSpPr>
          <p:spPr>
            <a:xfrm>
              <a:off x="6097269" y="156485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菱形 27"/>
            <p:cNvSpPr/>
            <p:nvPr/>
          </p:nvSpPr>
          <p:spPr>
            <a:xfrm>
              <a:off x="7621586" y="156485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菱形 28"/>
            <p:cNvSpPr/>
            <p:nvPr/>
          </p:nvSpPr>
          <p:spPr>
            <a:xfrm>
              <a:off x="9145904" y="156485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菱形 29"/>
            <p:cNvSpPr/>
            <p:nvPr/>
          </p:nvSpPr>
          <p:spPr>
            <a:xfrm>
              <a:off x="10670220" y="156485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菱形 31"/>
            <p:cNvSpPr/>
            <p:nvPr/>
          </p:nvSpPr>
          <p:spPr>
            <a:xfrm>
              <a:off x="0" y="3130244"/>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菱形 32"/>
            <p:cNvSpPr/>
            <p:nvPr/>
          </p:nvSpPr>
          <p:spPr>
            <a:xfrm>
              <a:off x="1524317" y="3130244"/>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菱形 33"/>
            <p:cNvSpPr/>
            <p:nvPr/>
          </p:nvSpPr>
          <p:spPr>
            <a:xfrm>
              <a:off x="3048635" y="3130244"/>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菱形 34"/>
            <p:cNvSpPr/>
            <p:nvPr/>
          </p:nvSpPr>
          <p:spPr>
            <a:xfrm>
              <a:off x="4572952" y="3130244"/>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菱形 35"/>
            <p:cNvSpPr/>
            <p:nvPr/>
          </p:nvSpPr>
          <p:spPr>
            <a:xfrm>
              <a:off x="6097269" y="3130244"/>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菱形 36"/>
            <p:cNvSpPr/>
            <p:nvPr/>
          </p:nvSpPr>
          <p:spPr>
            <a:xfrm>
              <a:off x="7621586" y="3130244"/>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菱形 37"/>
            <p:cNvSpPr/>
            <p:nvPr/>
          </p:nvSpPr>
          <p:spPr>
            <a:xfrm>
              <a:off x="9145904" y="3130244"/>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菱形 38"/>
            <p:cNvSpPr/>
            <p:nvPr/>
          </p:nvSpPr>
          <p:spPr>
            <a:xfrm>
              <a:off x="10670220" y="3130244"/>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菱形 40"/>
            <p:cNvSpPr/>
            <p:nvPr/>
          </p:nvSpPr>
          <p:spPr>
            <a:xfrm>
              <a:off x="0" y="471683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菱形 41"/>
            <p:cNvSpPr/>
            <p:nvPr/>
          </p:nvSpPr>
          <p:spPr>
            <a:xfrm>
              <a:off x="1524317" y="471683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菱形 42"/>
            <p:cNvSpPr/>
            <p:nvPr/>
          </p:nvSpPr>
          <p:spPr>
            <a:xfrm>
              <a:off x="3048635" y="471683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菱形 43"/>
            <p:cNvSpPr/>
            <p:nvPr/>
          </p:nvSpPr>
          <p:spPr>
            <a:xfrm>
              <a:off x="4572952" y="471683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菱形 44"/>
            <p:cNvSpPr/>
            <p:nvPr/>
          </p:nvSpPr>
          <p:spPr>
            <a:xfrm>
              <a:off x="6097269" y="471683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菱形 45"/>
            <p:cNvSpPr/>
            <p:nvPr/>
          </p:nvSpPr>
          <p:spPr>
            <a:xfrm>
              <a:off x="7621586" y="471683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菱形 46"/>
            <p:cNvSpPr/>
            <p:nvPr/>
          </p:nvSpPr>
          <p:spPr>
            <a:xfrm>
              <a:off x="9145904" y="471683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菱形 47"/>
            <p:cNvSpPr/>
            <p:nvPr/>
          </p:nvSpPr>
          <p:spPr>
            <a:xfrm>
              <a:off x="10670220" y="471683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菱形 12"/>
            <p:cNvSpPr/>
            <p:nvPr/>
          </p:nvSpPr>
          <p:spPr>
            <a:xfrm>
              <a:off x="0" y="0"/>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菱形 13"/>
            <p:cNvSpPr/>
            <p:nvPr/>
          </p:nvSpPr>
          <p:spPr>
            <a:xfrm>
              <a:off x="1524317" y="0"/>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菱形 14"/>
            <p:cNvSpPr/>
            <p:nvPr/>
          </p:nvSpPr>
          <p:spPr>
            <a:xfrm>
              <a:off x="3048635" y="0"/>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菱形 15"/>
            <p:cNvSpPr/>
            <p:nvPr/>
          </p:nvSpPr>
          <p:spPr>
            <a:xfrm>
              <a:off x="4572952" y="0"/>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菱形 16"/>
            <p:cNvSpPr/>
            <p:nvPr/>
          </p:nvSpPr>
          <p:spPr>
            <a:xfrm>
              <a:off x="6097269" y="0"/>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p:cNvSpPr/>
            <p:nvPr/>
          </p:nvSpPr>
          <p:spPr>
            <a:xfrm>
              <a:off x="7621586" y="0"/>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p:cNvSpPr/>
            <p:nvPr/>
          </p:nvSpPr>
          <p:spPr>
            <a:xfrm>
              <a:off x="9145904" y="0"/>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p:cNvSpPr/>
            <p:nvPr/>
          </p:nvSpPr>
          <p:spPr>
            <a:xfrm>
              <a:off x="10670220" y="0"/>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菱形 49"/>
            <p:cNvSpPr/>
            <p:nvPr/>
          </p:nvSpPr>
          <p:spPr>
            <a:xfrm>
              <a:off x="0" y="6269588"/>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菱形 50"/>
            <p:cNvSpPr/>
            <p:nvPr/>
          </p:nvSpPr>
          <p:spPr>
            <a:xfrm>
              <a:off x="1524317" y="6269588"/>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菱形 51"/>
            <p:cNvSpPr/>
            <p:nvPr/>
          </p:nvSpPr>
          <p:spPr>
            <a:xfrm>
              <a:off x="3048635" y="6269588"/>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菱形 52"/>
            <p:cNvSpPr/>
            <p:nvPr/>
          </p:nvSpPr>
          <p:spPr>
            <a:xfrm>
              <a:off x="4572952" y="6269588"/>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菱形 53"/>
            <p:cNvSpPr/>
            <p:nvPr/>
          </p:nvSpPr>
          <p:spPr>
            <a:xfrm>
              <a:off x="6097269" y="6269588"/>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菱形 54"/>
            <p:cNvSpPr/>
            <p:nvPr/>
          </p:nvSpPr>
          <p:spPr>
            <a:xfrm>
              <a:off x="7621586" y="6269588"/>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菱形 55"/>
            <p:cNvSpPr/>
            <p:nvPr/>
          </p:nvSpPr>
          <p:spPr>
            <a:xfrm>
              <a:off x="9145904" y="6269588"/>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菱形 56"/>
            <p:cNvSpPr/>
            <p:nvPr/>
          </p:nvSpPr>
          <p:spPr>
            <a:xfrm>
              <a:off x="10670220" y="6269588"/>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菱形 57"/>
            <p:cNvSpPr/>
            <p:nvPr/>
          </p:nvSpPr>
          <p:spPr>
            <a:xfrm>
              <a:off x="12192000" y="156485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菱形 58"/>
            <p:cNvSpPr/>
            <p:nvPr/>
          </p:nvSpPr>
          <p:spPr>
            <a:xfrm>
              <a:off x="12192000" y="3130244"/>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菱形 59"/>
            <p:cNvSpPr/>
            <p:nvPr/>
          </p:nvSpPr>
          <p:spPr>
            <a:xfrm>
              <a:off x="12192000" y="471683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菱形 60"/>
            <p:cNvSpPr/>
            <p:nvPr/>
          </p:nvSpPr>
          <p:spPr>
            <a:xfrm>
              <a:off x="12192000" y="0"/>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菱形 61"/>
            <p:cNvSpPr/>
            <p:nvPr/>
          </p:nvSpPr>
          <p:spPr>
            <a:xfrm>
              <a:off x="12192000" y="6269588"/>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矩形 10"/>
          <p:cNvSpPr/>
          <p:nvPr/>
        </p:nvSpPr>
        <p:spPr>
          <a:xfrm>
            <a:off x="0" y="4206173"/>
            <a:ext cx="12192000" cy="1476848"/>
          </a:xfrm>
          <a:prstGeom prst="rect">
            <a:avLst/>
          </a:prstGeom>
          <a:solidFill>
            <a:schemeClr val="tx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461164" y="843397"/>
            <a:ext cx="3269672" cy="3269672"/>
            <a:chOff x="4293177" y="800101"/>
            <a:chExt cx="3605645" cy="3605645"/>
          </a:xfrm>
        </p:grpSpPr>
        <p:sp>
          <p:nvSpPr>
            <p:cNvPr id="2" name="椭圆 1"/>
            <p:cNvSpPr/>
            <p:nvPr/>
          </p:nvSpPr>
          <p:spPr>
            <a:xfrm>
              <a:off x="4293177" y="800101"/>
              <a:ext cx="3605645" cy="3605645"/>
            </a:xfrm>
            <a:prstGeom prst="ellipse">
              <a:avLst/>
            </a:prstGeom>
            <a:gradFill flip="none" rotWithShape="1">
              <a:gsLst>
                <a:gs pos="0">
                  <a:schemeClr val="accent5">
                    <a:lumMod val="0"/>
                    <a:lumOff val="100000"/>
                  </a:schemeClr>
                </a:gs>
                <a:gs pos="35000">
                  <a:schemeClr val="accent5">
                    <a:lumMod val="0"/>
                    <a:lumOff val="100000"/>
                  </a:schemeClr>
                </a:gs>
                <a:gs pos="100000">
                  <a:schemeClr val="bg1">
                    <a:lumMod val="75000"/>
                  </a:schemeClr>
                </a:gs>
              </a:gsLst>
              <a:path path="circle">
                <a:fillToRect l="100000" b="100000"/>
              </a:path>
              <a:tileRect t="-100000" r="-100000"/>
            </a:gradFill>
            <a:ln>
              <a:noFill/>
            </a:ln>
            <a:effectLst>
              <a:outerShdw blurRad="368300" dist="139700" dir="7980000" sx="108000" sy="108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311881" y="818805"/>
              <a:ext cx="3568237" cy="3568237"/>
            </a:xfrm>
            <a:prstGeom prst="ellipse">
              <a:avLst/>
            </a:prstGeom>
            <a:gradFill flip="none" rotWithShape="1">
              <a:gsLst>
                <a:gs pos="0">
                  <a:schemeClr val="accent5">
                    <a:lumMod val="0"/>
                    <a:lumOff val="100000"/>
                  </a:schemeClr>
                </a:gs>
                <a:gs pos="35000">
                  <a:srgbClr val="FFFFFF"/>
                </a:gs>
                <a:gs pos="79000">
                  <a:schemeClr val="bg1">
                    <a:lumMod val="85000"/>
                  </a:schemeClr>
                </a:gs>
                <a:gs pos="63000">
                  <a:srgbClr val="E9E9E9"/>
                </a:gs>
                <a:gs pos="95000">
                  <a:schemeClr val="bg1">
                    <a:lumMod val="7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1128218" y="4559877"/>
            <a:ext cx="9742098" cy="769441"/>
          </a:xfrm>
          <a:prstGeom prst="rect">
            <a:avLst/>
          </a:prstGeom>
          <a:noFill/>
        </p:spPr>
        <p:txBody>
          <a:bodyPr wrap="square" rtlCol="0">
            <a:spAutoFit/>
          </a:bodyPr>
          <a:lstStyle/>
          <a:p>
            <a:pPr algn="ctr"/>
            <a:r>
              <a:rPr lang="en-US" altLang="zh-CN" sz="4400" dirty="0" smtClean="0">
                <a:solidFill>
                  <a:schemeClr val="bg1"/>
                </a:solidFill>
                <a:effectLst>
                  <a:outerShdw blurRad="50800" dist="38100" dir="8100000" algn="tr" rotWithShape="0">
                    <a:prstClr val="black">
                      <a:alpha val="40000"/>
                    </a:prstClr>
                  </a:outerShdw>
                </a:effectLst>
                <a:latin typeface="思源黑体 CN Heavy" pitchFamily="34" charset="-122"/>
                <a:ea typeface="思源黑体 CN Heavy" pitchFamily="34" charset="-122"/>
              </a:rPr>
              <a:t>《</a:t>
            </a:r>
            <a:r>
              <a:rPr lang="zh-CN" altLang="en-US" sz="4400" dirty="0" smtClean="0">
                <a:solidFill>
                  <a:schemeClr val="bg1"/>
                </a:solidFill>
                <a:effectLst>
                  <a:outerShdw blurRad="50800" dist="38100" dir="8100000" algn="tr" rotWithShape="0">
                    <a:prstClr val="black">
                      <a:alpha val="40000"/>
                    </a:prstClr>
                  </a:outerShdw>
                </a:effectLst>
                <a:latin typeface="思源黑体 CN Heavy" pitchFamily="34" charset="-122"/>
                <a:ea typeface="思源黑体 CN Heavy" pitchFamily="34" charset="-122"/>
              </a:rPr>
              <a:t>维普论文检测系统</a:t>
            </a:r>
            <a:r>
              <a:rPr lang="en-US" altLang="zh-CN" sz="4400" dirty="0" smtClean="0">
                <a:solidFill>
                  <a:schemeClr val="bg1"/>
                </a:solidFill>
                <a:effectLst>
                  <a:outerShdw blurRad="50800" dist="38100" dir="8100000" algn="tr" rotWithShape="0">
                    <a:prstClr val="black">
                      <a:alpha val="40000"/>
                    </a:prstClr>
                  </a:outerShdw>
                </a:effectLst>
                <a:latin typeface="思源黑体 CN Heavy" pitchFamily="34" charset="-122"/>
                <a:ea typeface="思源黑体 CN Heavy" pitchFamily="34" charset="-122"/>
              </a:rPr>
              <a:t>》</a:t>
            </a:r>
            <a:r>
              <a:rPr lang="zh-CN" altLang="en-US" sz="4400" dirty="0" smtClean="0">
                <a:solidFill>
                  <a:schemeClr val="bg1"/>
                </a:solidFill>
                <a:effectLst>
                  <a:outerShdw blurRad="50800" dist="38100" dir="8100000" algn="tr" rotWithShape="0">
                    <a:prstClr val="black">
                      <a:alpha val="40000"/>
                    </a:prstClr>
                  </a:outerShdw>
                </a:effectLst>
                <a:latin typeface="思源黑体 CN Heavy" pitchFamily="34" charset="-122"/>
                <a:ea typeface="思源黑体 CN Heavy" pitchFamily="34" charset="-122"/>
              </a:rPr>
              <a:t>使用手册</a:t>
            </a:r>
            <a:endParaRPr lang="zh-CN" altLang="en-US" sz="4400" dirty="0">
              <a:solidFill>
                <a:schemeClr val="bg1"/>
              </a:solidFill>
              <a:effectLst>
                <a:outerShdw blurRad="50800" dist="38100" dir="8100000" algn="tr" rotWithShape="0">
                  <a:prstClr val="black">
                    <a:alpha val="40000"/>
                  </a:prstClr>
                </a:outerShdw>
              </a:effectLst>
              <a:latin typeface="思源黑体 CN Heavy" pitchFamily="34" charset="-122"/>
              <a:ea typeface="思源黑体 CN Heavy" pitchFamily="34" charset="-122"/>
            </a:endParaRPr>
          </a:p>
        </p:txBody>
      </p:sp>
      <p:pic>
        <p:nvPicPr>
          <p:cNvPr id="1026" name="Picture 2" descr="E:\工作网盘\维普\VIPLOGO副本.png"/>
          <p:cNvPicPr>
            <a:picLocks noChangeAspect="1" noChangeArrowheads="1"/>
          </p:cNvPicPr>
          <p:nvPr/>
        </p:nvPicPr>
        <p:blipFill>
          <a:blip r:embed="rId2" cstate="print">
            <a:lum bright="10000" contrast="-10000"/>
          </a:blip>
          <a:srcRect/>
          <a:stretch>
            <a:fillRect/>
          </a:stretch>
        </p:blipFill>
        <p:spPr bwMode="auto">
          <a:xfrm>
            <a:off x="4896811" y="1897812"/>
            <a:ext cx="2431587" cy="1392925"/>
          </a:xfrm>
          <a:prstGeom prst="rect">
            <a:avLst/>
          </a:prstGeom>
          <a:noFill/>
          <a:effectLst>
            <a:innerShdw blurRad="88900" dist="38100" dir="16980000">
              <a:prstClr val="black">
                <a:alpha val="67000"/>
              </a:prstClr>
            </a:innerShdw>
          </a:effectLst>
        </p:spPr>
      </p:pic>
    </p:spTree>
    <p:extLst>
      <p:ext uri="{BB962C8B-B14F-4D97-AF65-F5344CB8AC3E}">
        <p14:creationId xmlns="" xmlns:p14="http://schemas.microsoft.com/office/powerpoint/2010/main" val="150780821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97"/>
          <p:cNvGraphicFramePr>
            <a:graphicFrameLocks noGrp="1"/>
          </p:cNvGraphicFramePr>
          <p:nvPr/>
        </p:nvGraphicFramePr>
        <p:xfrm>
          <a:off x="694945" y="1443482"/>
          <a:ext cx="10741151" cy="4815267"/>
        </p:xfrm>
        <a:graphic>
          <a:graphicData uri="http://schemas.openxmlformats.org/drawingml/2006/table">
            <a:tbl>
              <a:tblPr>
                <a:effectLst>
                  <a:outerShdw blurRad="50800" dist="38100" dir="2700000" algn="tl" rotWithShape="0">
                    <a:prstClr val="black">
                      <a:alpha val="40000"/>
                    </a:prstClr>
                  </a:outerShdw>
                </a:effectLst>
              </a:tblPr>
              <a:tblGrid>
                <a:gridCol w="1891299"/>
                <a:gridCol w="1353098"/>
                <a:gridCol w="1658570"/>
                <a:gridCol w="5838184"/>
              </a:tblGrid>
              <a:tr h="376238">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600" b="0" i="0" u="none" strike="noStrike" cap="none" normalizeH="0" baseline="0" dirty="0" smtClean="0">
                          <a:ln>
                            <a:noFill/>
                          </a:ln>
                          <a:solidFill>
                            <a:schemeClr val="bg1"/>
                          </a:solidFill>
                          <a:effectLst/>
                          <a:latin typeface="思源黑体 CN Medium" pitchFamily="34" charset="-122"/>
                          <a:ea typeface="思源黑体 CN Medium" pitchFamily="34" charset="-122"/>
                          <a:cs typeface="Times New Roman" pitchFamily="18" charset="0"/>
                        </a:rPr>
                        <a:t>系统功能</a:t>
                      </a:r>
                      <a:endParaRPr kumimoji="0" lang="zh-CN" altLang="en-US" sz="1600" b="0" i="0" u="none" strike="noStrike" cap="none" normalizeH="0" baseline="0" dirty="0" smtClean="0">
                        <a:ln>
                          <a:noFill/>
                        </a:ln>
                        <a:solidFill>
                          <a:schemeClr val="bg1"/>
                        </a:solidFill>
                        <a:effectLst/>
                        <a:latin typeface="思源黑体 CN Medium" pitchFamily="34" charset="-122"/>
                        <a:ea typeface="思源黑体 CN Medium" pitchFamily="34" charset="-122"/>
                      </a:endParaRPr>
                    </a:p>
                  </a:txBody>
                  <a:tcPr marL="91431" marR="91431" marT="45716" marB="45716"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029BD7"/>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600" b="0" i="0" u="none" strike="noStrike" cap="none" normalizeH="0" baseline="0" dirty="0" smtClean="0">
                          <a:ln>
                            <a:noFill/>
                          </a:ln>
                          <a:solidFill>
                            <a:schemeClr val="bg1"/>
                          </a:solidFill>
                          <a:effectLst/>
                          <a:latin typeface="思源黑体 CN Medium" pitchFamily="34" charset="-122"/>
                          <a:ea typeface="思源黑体 CN Medium" pitchFamily="34" charset="-122"/>
                          <a:cs typeface="Times New Roman" pitchFamily="18" charset="0"/>
                        </a:rPr>
                        <a:t>机构用户</a:t>
                      </a:r>
                      <a:endParaRPr kumimoji="0" lang="zh-CN" altLang="en-US" sz="1600" b="0" i="0" u="none" strike="noStrike" cap="none" normalizeH="0" baseline="0" dirty="0" smtClean="0">
                        <a:ln>
                          <a:noFill/>
                        </a:ln>
                        <a:solidFill>
                          <a:schemeClr val="bg1"/>
                        </a:solidFill>
                        <a:effectLst/>
                        <a:latin typeface="思源黑体 CN Medium" pitchFamily="34" charset="-122"/>
                        <a:ea typeface="思源黑体 CN Medium" pitchFamily="34" charset="-122"/>
                      </a:endParaRPr>
                    </a:p>
                  </a:txBody>
                  <a:tcPr marL="91431" marR="91431"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29BD7"/>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600" b="0" i="0" u="none" strike="noStrike" cap="none" normalizeH="0" baseline="0" dirty="0" smtClean="0">
                          <a:ln>
                            <a:noFill/>
                          </a:ln>
                          <a:solidFill>
                            <a:schemeClr val="bg1"/>
                          </a:solidFill>
                          <a:effectLst/>
                          <a:latin typeface="思源黑体 CN Medium" pitchFamily="34" charset="-122"/>
                          <a:ea typeface="思源黑体 CN Medium" pitchFamily="34" charset="-122"/>
                          <a:cs typeface="Times New Roman" pitchFamily="18" charset="0"/>
                        </a:rPr>
                        <a:t>个人用户</a:t>
                      </a:r>
                      <a:endParaRPr kumimoji="0" lang="zh-CN" altLang="en-US" sz="1600" b="0" i="0" u="none" strike="noStrike" cap="none" normalizeH="0" baseline="0" dirty="0" smtClean="0">
                        <a:ln>
                          <a:noFill/>
                        </a:ln>
                        <a:solidFill>
                          <a:schemeClr val="bg1"/>
                        </a:solidFill>
                        <a:effectLst/>
                        <a:latin typeface="思源黑体 CN Medium" pitchFamily="34" charset="-122"/>
                        <a:ea typeface="思源黑体 CN Medium" pitchFamily="34" charset="-122"/>
                      </a:endParaRPr>
                    </a:p>
                  </a:txBody>
                  <a:tcPr marL="91431" marR="91431"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29BD7"/>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600" b="0" i="0" u="none" strike="noStrike" cap="none" normalizeH="0" baseline="0" dirty="0" smtClean="0">
                          <a:ln>
                            <a:noFill/>
                          </a:ln>
                          <a:solidFill>
                            <a:schemeClr val="bg1"/>
                          </a:solidFill>
                          <a:effectLst/>
                          <a:latin typeface="思源黑体 CN Medium" pitchFamily="34" charset="-122"/>
                          <a:ea typeface="思源黑体 CN Medium" pitchFamily="34" charset="-122"/>
                          <a:cs typeface="Times New Roman" pitchFamily="18" charset="0"/>
                        </a:rPr>
                        <a:t>备注</a:t>
                      </a:r>
                      <a:endParaRPr kumimoji="0" lang="zh-CN" altLang="en-US" sz="1600" b="0" i="0" u="none" strike="noStrike" cap="none" normalizeH="0" baseline="0" dirty="0" smtClean="0">
                        <a:ln>
                          <a:noFill/>
                        </a:ln>
                        <a:solidFill>
                          <a:schemeClr val="bg1"/>
                        </a:solidFill>
                        <a:effectLst/>
                        <a:latin typeface="思源黑体 CN Medium" pitchFamily="34" charset="-122"/>
                        <a:ea typeface="思源黑体 CN Medium" pitchFamily="34" charset="-122"/>
                      </a:endParaRPr>
                    </a:p>
                  </a:txBody>
                  <a:tcPr marL="91431" marR="91431" marT="45716" marB="45716"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29BD7"/>
                    </a:solidFill>
                  </a:tcPr>
                </a:tc>
              </a:tr>
              <a:tr h="487363">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600" b="0" i="0" u="none" strike="noStrike" cap="none" normalizeH="0" baseline="0" dirty="0" smtClean="0">
                          <a:ln>
                            <a:noFill/>
                          </a:ln>
                          <a:solidFill>
                            <a:schemeClr val="tx1"/>
                          </a:solidFill>
                          <a:effectLst/>
                          <a:latin typeface="思源黑体 CN Medium" pitchFamily="34" charset="-122"/>
                          <a:ea typeface="思源黑体 CN Medium" pitchFamily="34" charset="-122"/>
                          <a:cs typeface="Times New Roman" pitchFamily="18" charset="0"/>
                        </a:rPr>
                        <a:t>单篇检测</a:t>
                      </a:r>
                      <a:endParaRPr kumimoji="0" lang="zh-CN" altLang="en-US" sz="1600" b="0" i="0" u="none" strike="noStrike" cap="none" normalizeH="0" baseline="0" dirty="0" smtClean="0">
                        <a:ln>
                          <a:noFill/>
                        </a:ln>
                        <a:solidFill>
                          <a:schemeClr val="tx1"/>
                        </a:solidFill>
                        <a:effectLst/>
                        <a:latin typeface="思源黑体 CN Medium" pitchFamily="34" charset="-122"/>
                        <a:ea typeface="思源黑体 CN Medium" pitchFamily="34" charset="-122"/>
                      </a:endParaRPr>
                    </a:p>
                  </a:txBody>
                  <a:tcPr marL="91431" marR="91431" marT="45716" marB="45716"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600" b="1" i="0" u="none" strike="noStrike" cap="none" normalizeH="0" baseline="0" dirty="0" smtClean="0">
                          <a:ln>
                            <a:noFill/>
                          </a:ln>
                          <a:solidFill>
                            <a:schemeClr val="tx1"/>
                          </a:solidFill>
                          <a:effectLst/>
                          <a:latin typeface="+mn-ea"/>
                          <a:ea typeface="+mn-ea"/>
                          <a:cs typeface="Times New Roman" pitchFamily="18" charset="0"/>
                        </a:rPr>
                        <a:t>√</a:t>
                      </a:r>
                      <a:endParaRPr kumimoji="0" lang="zh-CN" altLang="en-US" sz="1600" b="1" i="0" u="none" strike="noStrike" cap="none" normalizeH="0" baseline="0" dirty="0" smtClean="0">
                        <a:ln>
                          <a:noFill/>
                        </a:ln>
                        <a:solidFill>
                          <a:schemeClr val="tx1"/>
                        </a:solidFill>
                        <a:effectLst/>
                        <a:latin typeface="+mn-ea"/>
                        <a:ea typeface="+mn-ea"/>
                      </a:endParaRPr>
                    </a:p>
                  </a:txBody>
                  <a:tcPr marL="91431" marR="91431"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600" b="1" i="0" u="none" strike="noStrike" cap="none" normalizeH="0" baseline="0" dirty="0" smtClean="0">
                          <a:ln>
                            <a:noFill/>
                          </a:ln>
                          <a:solidFill>
                            <a:schemeClr val="tx1"/>
                          </a:solidFill>
                          <a:effectLst/>
                          <a:latin typeface="+mn-ea"/>
                          <a:ea typeface="+mn-ea"/>
                          <a:cs typeface="Times New Roman" pitchFamily="18" charset="0"/>
                        </a:rPr>
                        <a:t>√</a:t>
                      </a:r>
                      <a:endParaRPr kumimoji="0" lang="zh-CN" altLang="en-US" sz="1600" b="1" i="0" u="none" strike="noStrike" cap="none" normalizeH="0" baseline="0" dirty="0" smtClean="0">
                        <a:ln>
                          <a:noFill/>
                        </a:ln>
                        <a:solidFill>
                          <a:schemeClr val="tx1"/>
                        </a:solidFill>
                        <a:effectLst/>
                        <a:latin typeface="+mn-ea"/>
                        <a:ea typeface="+mn-ea"/>
                      </a:endParaRPr>
                    </a:p>
                  </a:txBody>
                  <a:tcPr marL="91431" marR="91431"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600" b="0" i="0" u="none" strike="noStrike" cap="none" normalizeH="0" baseline="0" dirty="0" smtClean="0">
                          <a:ln>
                            <a:noFill/>
                          </a:ln>
                          <a:solidFill>
                            <a:schemeClr val="tx1"/>
                          </a:solidFill>
                          <a:effectLst/>
                          <a:latin typeface="思源黑体 CN Normal" pitchFamily="34" charset="-122"/>
                          <a:ea typeface="思源黑体 CN Normal" pitchFamily="34" charset="-122"/>
                          <a:cs typeface="Times New Roman" pitchFamily="18" charset="0"/>
                        </a:rPr>
                        <a:t>上传文档进行检测，无字数上限支持</a:t>
                      </a:r>
                      <a:r>
                        <a:rPr kumimoji="0" lang="en-US" altLang="zh-CN" sz="1600" b="0" i="0" u="none" strike="noStrike" cap="none" normalizeH="0" baseline="0" dirty="0" smtClean="0">
                          <a:ln>
                            <a:noFill/>
                          </a:ln>
                          <a:solidFill>
                            <a:schemeClr val="tx1"/>
                          </a:solidFill>
                          <a:effectLst/>
                          <a:latin typeface="思源黑体 CN Normal" pitchFamily="34" charset="-122"/>
                          <a:ea typeface="思源黑体 CN Normal" pitchFamily="34" charset="-122"/>
                          <a:cs typeface="Times New Roman" pitchFamily="18" charset="0"/>
                        </a:rPr>
                        <a:t>.doc/.</a:t>
                      </a:r>
                      <a:r>
                        <a:rPr kumimoji="0" lang="en-US" altLang="zh-CN" sz="1600" b="0" i="0" u="none" strike="noStrike" cap="none" normalizeH="0" baseline="0" dirty="0" err="1" smtClean="0">
                          <a:ln>
                            <a:noFill/>
                          </a:ln>
                          <a:solidFill>
                            <a:schemeClr val="tx1"/>
                          </a:solidFill>
                          <a:effectLst/>
                          <a:latin typeface="思源黑体 CN Normal" pitchFamily="34" charset="-122"/>
                          <a:ea typeface="思源黑体 CN Normal" pitchFamily="34" charset="-122"/>
                          <a:cs typeface="Times New Roman" pitchFamily="18" charset="0"/>
                        </a:rPr>
                        <a:t>docx</a:t>
                      </a:r>
                      <a:r>
                        <a:rPr kumimoji="0" lang="en-US" altLang="zh-CN" sz="1600" b="0" i="0" u="none" strike="noStrike" cap="none" normalizeH="0" baseline="0" dirty="0" smtClean="0">
                          <a:ln>
                            <a:noFill/>
                          </a:ln>
                          <a:solidFill>
                            <a:schemeClr val="tx1"/>
                          </a:solidFill>
                          <a:effectLst/>
                          <a:latin typeface="思源黑体 CN Normal" pitchFamily="34" charset="-122"/>
                          <a:ea typeface="思源黑体 CN Normal" pitchFamily="34" charset="-122"/>
                          <a:cs typeface="Times New Roman" pitchFamily="18" charset="0"/>
                        </a:rPr>
                        <a:t>/.txt</a:t>
                      </a:r>
                      <a:r>
                        <a:rPr kumimoji="0" lang="zh-CN" altLang="en-US" sz="1600" b="0" i="0" u="none" strike="noStrike" cap="none" normalizeH="0" baseline="0" dirty="0" smtClean="0">
                          <a:ln>
                            <a:noFill/>
                          </a:ln>
                          <a:solidFill>
                            <a:schemeClr val="tx1"/>
                          </a:solidFill>
                          <a:effectLst/>
                          <a:latin typeface="思源黑体 CN Normal" pitchFamily="34" charset="-122"/>
                          <a:ea typeface="思源黑体 CN Normal" pitchFamily="34" charset="-122"/>
                          <a:cs typeface="Times New Roman" pitchFamily="18" charset="0"/>
                        </a:rPr>
                        <a:t>、</a:t>
                      </a:r>
                      <a:r>
                        <a:rPr kumimoji="0" lang="en-US" altLang="zh-CN" sz="1600" b="0" i="0" u="none" strike="noStrike" cap="none" normalizeH="0" baseline="0" dirty="0" err="1" smtClean="0">
                          <a:ln>
                            <a:noFill/>
                          </a:ln>
                          <a:solidFill>
                            <a:schemeClr val="tx1"/>
                          </a:solidFill>
                          <a:effectLst/>
                          <a:latin typeface="思源黑体 CN Normal" pitchFamily="34" charset="-122"/>
                          <a:ea typeface="思源黑体 CN Normal" pitchFamily="34" charset="-122"/>
                          <a:cs typeface="Times New Roman" pitchFamily="18" charset="0"/>
                        </a:rPr>
                        <a:t>pdf</a:t>
                      </a:r>
                      <a:r>
                        <a:rPr kumimoji="0" lang="zh-CN" altLang="en-US" sz="1600" b="0" i="0" u="none" strike="noStrike" cap="none" normalizeH="0" baseline="0" dirty="0" smtClean="0">
                          <a:ln>
                            <a:noFill/>
                          </a:ln>
                          <a:solidFill>
                            <a:schemeClr val="tx1"/>
                          </a:solidFill>
                          <a:effectLst/>
                          <a:latin typeface="思源黑体 CN Normal" pitchFamily="34" charset="-122"/>
                          <a:ea typeface="思源黑体 CN Normal" pitchFamily="34" charset="-122"/>
                          <a:cs typeface="Times New Roman" pitchFamily="18" charset="0"/>
                        </a:rPr>
                        <a:t>格式</a:t>
                      </a:r>
                      <a:endParaRPr kumimoji="0" lang="zh-CN" altLang="en-US" sz="1600" b="0" i="0" u="none" strike="noStrike" cap="none" normalizeH="0" baseline="0" dirty="0" smtClean="0">
                        <a:ln>
                          <a:noFill/>
                        </a:ln>
                        <a:solidFill>
                          <a:schemeClr val="tx1"/>
                        </a:solidFill>
                        <a:effectLst/>
                        <a:latin typeface="思源黑体 CN Normal" pitchFamily="34" charset="-122"/>
                        <a:ea typeface="思源黑体 CN Normal" pitchFamily="34" charset="-122"/>
                      </a:endParaRPr>
                    </a:p>
                  </a:txBody>
                  <a:tcPr marL="91431" marR="91431" marT="45716" marB="45716"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5573">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600" b="0" i="0" u="none" strike="noStrike" cap="none" normalizeH="0" baseline="0" dirty="0" smtClean="0">
                          <a:ln>
                            <a:noFill/>
                          </a:ln>
                          <a:solidFill>
                            <a:schemeClr val="tx1"/>
                          </a:solidFill>
                          <a:effectLst/>
                          <a:latin typeface="思源黑体 CN Medium" pitchFamily="34" charset="-122"/>
                          <a:ea typeface="思源黑体 CN Medium" pitchFamily="34" charset="-122"/>
                          <a:cs typeface="Times New Roman" pitchFamily="18" charset="0"/>
                        </a:rPr>
                        <a:t>批量检测</a:t>
                      </a:r>
                      <a:endParaRPr kumimoji="0" lang="zh-CN" altLang="en-US" sz="1600" b="0" i="0" u="none" strike="noStrike" cap="none" normalizeH="0" baseline="0" dirty="0" smtClean="0">
                        <a:ln>
                          <a:noFill/>
                        </a:ln>
                        <a:solidFill>
                          <a:schemeClr val="tx1"/>
                        </a:solidFill>
                        <a:effectLst/>
                        <a:latin typeface="思源黑体 CN Medium" pitchFamily="34" charset="-122"/>
                        <a:ea typeface="思源黑体 CN Medium" pitchFamily="34" charset="-122"/>
                      </a:endParaRPr>
                    </a:p>
                  </a:txBody>
                  <a:tcPr marL="91431" marR="91431" marT="45716" marB="45716"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600" b="1" i="0" u="none" strike="noStrike" cap="none" normalizeH="0" baseline="0" dirty="0" smtClean="0">
                          <a:ln>
                            <a:noFill/>
                          </a:ln>
                          <a:solidFill>
                            <a:schemeClr val="tx1"/>
                          </a:solidFill>
                          <a:effectLst/>
                          <a:latin typeface="+mn-ea"/>
                          <a:ea typeface="+mn-ea"/>
                          <a:cs typeface="Times New Roman" pitchFamily="18" charset="0"/>
                        </a:rPr>
                        <a:t>√</a:t>
                      </a:r>
                      <a:endParaRPr kumimoji="0" lang="zh-CN" altLang="en-US" sz="1600" b="1" i="0" u="none" strike="noStrike" cap="none" normalizeH="0" baseline="0" dirty="0" smtClean="0">
                        <a:ln>
                          <a:noFill/>
                        </a:ln>
                        <a:solidFill>
                          <a:schemeClr val="tx1"/>
                        </a:solidFill>
                        <a:effectLst/>
                        <a:latin typeface="+mn-ea"/>
                        <a:ea typeface="+mn-ea"/>
                      </a:endParaRPr>
                    </a:p>
                  </a:txBody>
                  <a:tcPr marL="91431" marR="91431"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n-US" altLang="zh-CN" sz="1600" b="1" i="0" u="none" strike="noStrike" cap="none" normalizeH="0" baseline="0" smtClean="0">
                          <a:ln>
                            <a:noFill/>
                          </a:ln>
                          <a:solidFill>
                            <a:schemeClr val="tx1"/>
                          </a:solidFill>
                          <a:effectLst/>
                          <a:latin typeface="+mn-ea"/>
                          <a:ea typeface="+mn-ea"/>
                          <a:cs typeface="Times New Roman" pitchFamily="18" charset="0"/>
                        </a:rPr>
                        <a:t>×</a:t>
                      </a:r>
                      <a:endParaRPr kumimoji="0" lang="en-US" altLang="zh-CN" sz="1600" b="1" i="0" u="none" strike="noStrike" cap="none" normalizeH="0" baseline="0" smtClean="0">
                        <a:ln>
                          <a:noFill/>
                        </a:ln>
                        <a:solidFill>
                          <a:schemeClr val="tx1"/>
                        </a:solidFill>
                        <a:effectLst/>
                        <a:latin typeface="+mn-ea"/>
                        <a:ea typeface="+mn-ea"/>
                      </a:endParaRPr>
                    </a:p>
                  </a:txBody>
                  <a:tcPr marL="91431" marR="91431"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600" b="0" i="0" u="none" strike="noStrike" cap="none" normalizeH="0" baseline="0" smtClean="0">
                          <a:ln>
                            <a:noFill/>
                          </a:ln>
                          <a:solidFill>
                            <a:schemeClr val="tx1"/>
                          </a:solidFill>
                          <a:effectLst/>
                          <a:latin typeface="思源黑体 CN Normal" pitchFamily="34" charset="-122"/>
                          <a:ea typeface="思源黑体 CN Normal" pitchFamily="34" charset="-122"/>
                          <a:cs typeface="Times New Roman" pitchFamily="18" charset="0"/>
                        </a:rPr>
                        <a:t>一次性上传小于</a:t>
                      </a:r>
                      <a:r>
                        <a:rPr kumimoji="0" lang="en-US" altLang="zh-CN" sz="1600" b="0" i="0" u="none" strike="noStrike" cap="none" normalizeH="0" baseline="0" smtClean="0">
                          <a:ln>
                            <a:noFill/>
                          </a:ln>
                          <a:solidFill>
                            <a:schemeClr val="tx1"/>
                          </a:solidFill>
                          <a:effectLst/>
                          <a:latin typeface="思源黑体 CN Normal" pitchFamily="34" charset="-122"/>
                          <a:ea typeface="思源黑体 CN Normal" pitchFamily="34" charset="-122"/>
                          <a:cs typeface="Times New Roman" pitchFamily="18" charset="0"/>
                        </a:rPr>
                        <a:t>200M</a:t>
                      </a:r>
                      <a:r>
                        <a:rPr kumimoji="0" lang="zh-CN" altLang="en-US" sz="1600" b="0" i="0" u="none" strike="noStrike" cap="none" normalizeH="0" baseline="0" smtClean="0">
                          <a:ln>
                            <a:noFill/>
                          </a:ln>
                          <a:solidFill>
                            <a:schemeClr val="tx1"/>
                          </a:solidFill>
                          <a:effectLst/>
                          <a:latin typeface="思源黑体 CN Normal" pitchFamily="34" charset="-122"/>
                          <a:ea typeface="思源黑体 CN Normal" pitchFamily="34" charset="-122"/>
                          <a:cs typeface="Times New Roman" pitchFamily="18" charset="0"/>
                        </a:rPr>
                        <a:t>的文件包进行检测，多任务并发检测，节省用户时间</a:t>
                      </a:r>
                      <a:endParaRPr kumimoji="0" lang="en-US" altLang="zh-CN" sz="1600" b="0" i="0" u="none" strike="noStrike" cap="none" normalizeH="0" baseline="0" smtClean="0">
                        <a:ln>
                          <a:noFill/>
                        </a:ln>
                        <a:solidFill>
                          <a:schemeClr val="tx1"/>
                        </a:solidFill>
                        <a:effectLst/>
                        <a:latin typeface="思源黑体 CN Normal" pitchFamily="34" charset="-122"/>
                        <a:ea typeface="思源黑体 CN Normal" pitchFamily="34" charset="-122"/>
                      </a:endParaRPr>
                    </a:p>
                  </a:txBody>
                  <a:tcPr marL="91431" marR="91431" marT="45716" marB="45716"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600" b="0" i="0" u="none" strike="noStrike" cap="none" normalizeH="0" baseline="0" dirty="0" smtClean="0">
                          <a:ln>
                            <a:noFill/>
                          </a:ln>
                          <a:solidFill>
                            <a:schemeClr val="tx1"/>
                          </a:solidFill>
                          <a:effectLst/>
                          <a:latin typeface="思源黑体 CN Medium" pitchFamily="34" charset="-122"/>
                          <a:ea typeface="思源黑体 CN Medium" pitchFamily="34" charset="-122"/>
                          <a:cs typeface="Times New Roman" pitchFamily="18" charset="0"/>
                        </a:rPr>
                        <a:t>下载批量检测报告</a:t>
                      </a:r>
                      <a:endParaRPr kumimoji="0" lang="zh-CN" altLang="en-US" sz="1600" b="0" i="0" u="none" strike="noStrike" cap="none" normalizeH="0" baseline="0" dirty="0" smtClean="0">
                        <a:ln>
                          <a:noFill/>
                        </a:ln>
                        <a:solidFill>
                          <a:schemeClr val="tx1"/>
                        </a:solidFill>
                        <a:effectLst/>
                        <a:latin typeface="思源黑体 CN Medium" pitchFamily="34" charset="-122"/>
                        <a:ea typeface="思源黑体 CN Medium" pitchFamily="34" charset="-122"/>
                      </a:endParaRPr>
                    </a:p>
                  </a:txBody>
                  <a:tcPr marL="91431" marR="91431" marT="45716" marB="45716"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600" b="1" i="0" u="none" strike="noStrike" cap="none" normalizeH="0" baseline="0" dirty="0" smtClean="0">
                          <a:ln>
                            <a:noFill/>
                          </a:ln>
                          <a:solidFill>
                            <a:schemeClr val="tx1"/>
                          </a:solidFill>
                          <a:effectLst/>
                          <a:latin typeface="+mn-ea"/>
                          <a:ea typeface="+mn-ea"/>
                          <a:cs typeface="Times New Roman" pitchFamily="18" charset="0"/>
                        </a:rPr>
                        <a:t>√</a:t>
                      </a:r>
                      <a:endParaRPr kumimoji="0" lang="zh-CN" altLang="en-US" sz="1600" b="1" i="0" u="none" strike="noStrike" cap="none" normalizeH="0" baseline="0" dirty="0" smtClean="0">
                        <a:ln>
                          <a:noFill/>
                        </a:ln>
                        <a:solidFill>
                          <a:schemeClr val="tx1"/>
                        </a:solidFill>
                        <a:effectLst/>
                        <a:latin typeface="+mn-ea"/>
                        <a:ea typeface="+mn-ea"/>
                      </a:endParaRPr>
                    </a:p>
                  </a:txBody>
                  <a:tcPr marL="91431" marR="91431"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n-US" altLang="zh-CN" sz="1600" b="1" i="0" u="none" strike="noStrike" cap="none" normalizeH="0" baseline="0" smtClean="0">
                          <a:ln>
                            <a:noFill/>
                          </a:ln>
                          <a:solidFill>
                            <a:schemeClr val="tx1"/>
                          </a:solidFill>
                          <a:effectLst/>
                          <a:latin typeface="+mn-ea"/>
                          <a:ea typeface="+mn-ea"/>
                          <a:cs typeface="Times New Roman" pitchFamily="18" charset="0"/>
                        </a:rPr>
                        <a:t>×</a:t>
                      </a:r>
                      <a:endParaRPr kumimoji="0" lang="en-US" altLang="zh-CN" sz="1600" b="1" i="0" u="none" strike="noStrike" cap="none" normalizeH="0" baseline="0" smtClean="0">
                        <a:ln>
                          <a:noFill/>
                        </a:ln>
                        <a:solidFill>
                          <a:schemeClr val="tx1"/>
                        </a:solidFill>
                        <a:effectLst/>
                        <a:latin typeface="+mn-ea"/>
                        <a:ea typeface="+mn-ea"/>
                      </a:endParaRPr>
                    </a:p>
                  </a:txBody>
                  <a:tcPr marL="91431" marR="91431"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600" b="0" i="0" u="none" strike="noStrike" cap="none" normalizeH="0" baseline="0" smtClean="0">
                          <a:ln>
                            <a:noFill/>
                          </a:ln>
                          <a:solidFill>
                            <a:schemeClr val="tx1"/>
                          </a:solidFill>
                          <a:effectLst/>
                          <a:latin typeface="思源黑体 CN Normal" pitchFamily="34" charset="-122"/>
                          <a:ea typeface="思源黑体 CN Normal" pitchFamily="34" charset="-122"/>
                          <a:cs typeface="Times New Roman" pitchFamily="18" charset="0"/>
                        </a:rPr>
                        <a:t>下载批量检测结果、及自动生成的</a:t>
                      </a:r>
                      <a:r>
                        <a:rPr kumimoji="0" lang="en-US" altLang="zh-CN" sz="1600" b="0" i="0" u="none" strike="noStrike" cap="none" normalizeH="0" baseline="0" smtClean="0">
                          <a:ln>
                            <a:noFill/>
                          </a:ln>
                          <a:solidFill>
                            <a:schemeClr val="tx1"/>
                          </a:solidFill>
                          <a:effectLst/>
                          <a:latin typeface="思源黑体 CN Normal" pitchFamily="34" charset="-122"/>
                          <a:ea typeface="思源黑体 CN Normal" pitchFamily="34" charset="-122"/>
                          <a:cs typeface="Times New Roman" pitchFamily="18" charset="0"/>
                        </a:rPr>
                        <a:t>EXCEL</a:t>
                      </a:r>
                      <a:r>
                        <a:rPr kumimoji="0" lang="zh-CN" altLang="en-US" sz="1600" b="0" i="0" u="none" strike="noStrike" cap="none" normalizeH="0" baseline="0" smtClean="0">
                          <a:ln>
                            <a:noFill/>
                          </a:ln>
                          <a:solidFill>
                            <a:schemeClr val="tx1"/>
                          </a:solidFill>
                          <a:effectLst/>
                          <a:latin typeface="思源黑体 CN Normal" pitchFamily="34" charset="-122"/>
                          <a:ea typeface="思源黑体 CN Normal" pitchFamily="34" charset="-122"/>
                          <a:cs typeface="Times New Roman" pitchFamily="18" charset="0"/>
                        </a:rPr>
                        <a:t>表格（包含检测报告各指标及相似文献列表）</a:t>
                      </a:r>
                      <a:endParaRPr kumimoji="0" lang="zh-CN" altLang="en-US" sz="1600" b="0" i="0" u="none" strike="noStrike" cap="none" normalizeH="0" baseline="0" smtClean="0">
                        <a:ln>
                          <a:noFill/>
                        </a:ln>
                        <a:solidFill>
                          <a:schemeClr val="tx1"/>
                        </a:solidFill>
                        <a:effectLst/>
                        <a:latin typeface="思源黑体 CN Normal" pitchFamily="34" charset="-122"/>
                        <a:ea typeface="思源黑体 CN Normal" pitchFamily="34" charset="-122"/>
                      </a:endParaRPr>
                    </a:p>
                  </a:txBody>
                  <a:tcPr marL="91431" marR="91431" marT="45716" marB="45716"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3563">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600" b="0" i="0" u="none" strike="noStrike" cap="none" normalizeH="0" baseline="0" dirty="0" smtClean="0">
                          <a:ln>
                            <a:noFill/>
                          </a:ln>
                          <a:solidFill>
                            <a:schemeClr val="tx1"/>
                          </a:solidFill>
                          <a:effectLst/>
                          <a:latin typeface="思源黑体 CN Medium" pitchFamily="34" charset="-122"/>
                          <a:ea typeface="思源黑体 CN Medium" pitchFamily="34" charset="-122"/>
                          <a:cs typeface="Times New Roman" pitchFamily="18" charset="0"/>
                        </a:rPr>
                        <a:t>导出检测报告</a:t>
                      </a:r>
                      <a:endParaRPr kumimoji="0" lang="zh-CN" altLang="en-US" sz="1600" b="0" i="0" u="none" strike="noStrike" cap="none" normalizeH="0" baseline="0" dirty="0" smtClean="0">
                        <a:ln>
                          <a:noFill/>
                        </a:ln>
                        <a:solidFill>
                          <a:schemeClr val="tx1"/>
                        </a:solidFill>
                        <a:effectLst/>
                        <a:latin typeface="思源黑体 CN Medium" pitchFamily="34" charset="-122"/>
                        <a:ea typeface="思源黑体 CN Medium" pitchFamily="34" charset="-122"/>
                      </a:endParaRPr>
                    </a:p>
                  </a:txBody>
                  <a:tcPr marL="91431" marR="91431" marT="45716" marB="45716"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600" b="1" i="0" u="none" strike="noStrike" cap="none" normalizeH="0" baseline="0" dirty="0" smtClean="0">
                          <a:ln>
                            <a:noFill/>
                          </a:ln>
                          <a:solidFill>
                            <a:schemeClr val="tx1"/>
                          </a:solidFill>
                          <a:effectLst/>
                          <a:latin typeface="+mn-ea"/>
                          <a:ea typeface="+mn-ea"/>
                          <a:cs typeface="Times New Roman" pitchFamily="18" charset="0"/>
                        </a:rPr>
                        <a:t>√</a:t>
                      </a:r>
                      <a:endParaRPr kumimoji="0" lang="zh-CN" altLang="en-US" sz="1600" b="1" i="0" u="none" strike="noStrike" cap="none" normalizeH="0" baseline="0" dirty="0" smtClean="0">
                        <a:ln>
                          <a:noFill/>
                        </a:ln>
                        <a:solidFill>
                          <a:schemeClr val="tx1"/>
                        </a:solidFill>
                        <a:effectLst/>
                        <a:latin typeface="+mn-ea"/>
                        <a:ea typeface="+mn-ea"/>
                      </a:endParaRPr>
                    </a:p>
                  </a:txBody>
                  <a:tcPr marL="91431" marR="91431"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600" b="1" i="0" u="none" strike="noStrike" cap="none" normalizeH="0" baseline="0" dirty="0" smtClean="0">
                          <a:ln>
                            <a:noFill/>
                          </a:ln>
                          <a:solidFill>
                            <a:schemeClr val="tx1"/>
                          </a:solidFill>
                          <a:effectLst/>
                          <a:latin typeface="+mn-ea"/>
                          <a:ea typeface="+mn-ea"/>
                          <a:cs typeface="Times New Roman" pitchFamily="18" charset="0"/>
                        </a:rPr>
                        <a:t>√</a:t>
                      </a:r>
                      <a:endParaRPr kumimoji="0" lang="zh-CN" altLang="en-US" sz="1600" b="1" i="0" u="none" strike="noStrike" cap="none" normalizeH="0" baseline="0" dirty="0" smtClean="0">
                        <a:ln>
                          <a:noFill/>
                        </a:ln>
                        <a:solidFill>
                          <a:schemeClr val="tx1"/>
                        </a:solidFill>
                        <a:effectLst/>
                        <a:latin typeface="+mn-ea"/>
                        <a:ea typeface="+mn-ea"/>
                      </a:endParaRPr>
                    </a:p>
                  </a:txBody>
                  <a:tcPr marL="91431" marR="91431"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600" b="0" i="0" u="none" strike="noStrike" cap="none" normalizeH="0" baseline="0" smtClean="0">
                          <a:ln>
                            <a:noFill/>
                          </a:ln>
                          <a:solidFill>
                            <a:schemeClr val="tx1"/>
                          </a:solidFill>
                          <a:effectLst/>
                          <a:latin typeface="思源黑体 CN Normal" pitchFamily="34" charset="-122"/>
                          <a:ea typeface="思源黑体 CN Normal" pitchFamily="34" charset="-122"/>
                          <a:cs typeface="Times New Roman" pitchFamily="18" charset="0"/>
                        </a:rPr>
                        <a:t>整体报告、比对报告、</a:t>
                      </a:r>
                      <a:r>
                        <a:rPr kumimoji="0" lang="en-US" altLang="zh-CN" sz="1600" b="0" i="0" u="none" strike="noStrike" cap="none" normalizeH="0" baseline="0" smtClean="0">
                          <a:ln>
                            <a:noFill/>
                          </a:ln>
                          <a:solidFill>
                            <a:schemeClr val="tx1"/>
                          </a:solidFill>
                          <a:effectLst/>
                          <a:latin typeface="思源黑体 CN Normal" pitchFamily="34" charset="-122"/>
                          <a:ea typeface="思源黑体 CN Normal" pitchFamily="34" charset="-122"/>
                          <a:cs typeface="Times New Roman" pitchFamily="18" charset="0"/>
                        </a:rPr>
                        <a:t>PDF</a:t>
                      </a:r>
                      <a:r>
                        <a:rPr kumimoji="0" lang="zh-CN" altLang="en-US" sz="1600" b="0" i="0" u="none" strike="noStrike" cap="none" normalizeH="0" baseline="0" smtClean="0">
                          <a:ln>
                            <a:noFill/>
                          </a:ln>
                          <a:solidFill>
                            <a:schemeClr val="tx1"/>
                          </a:solidFill>
                          <a:effectLst/>
                          <a:latin typeface="思源黑体 CN Normal" pitchFamily="34" charset="-122"/>
                          <a:ea typeface="思源黑体 CN Normal" pitchFamily="34" charset="-122"/>
                          <a:cs typeface="Times New Roman" pitchFamily="18" charset="0"/>
                        </a:rPr>
                        <a:t>格式检测报告</a:t>
                      </a:r>
                      <a:endParaRPr kumimoji="0" lang="zh-CN" altLang="en-US" sz="1600" b="0" i="0" u="none" strike="noStrike" cap="none" normalizeH="0" baseline="0" smtClean="0">
                        <a:ln>
                          <a:noFill/>
                        </a:ln>
                        <a:solidFill>
                          <a:schemeClr val="tx1"/>
                        </a:solidFill>
                        <a:effectLst/>
                        <a:latin typeface="思源黑体 CN Normal" pitchFamily="34" charset="-122"/>
                        <a:ea typeface="思源黑体 CN Normal" pitchFamily="34" charset="-122"/>
                      </a:endParaRPr>
                    </a:p>
                  </a:txBody>
                  <a:tcPr marL="91431" marR="91431" marT="45716" marB="45716"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4005">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600" b="0" i="0" u="none" strike="noStrike" cap="none" normalizeH="0" baseline="0" dirty="0" smtClean="0">
                          <a:ln>
                            <a:noFill/>
                          </a:ln>
                          <a:solidFill>
                            <a:schemeClr val="tx1"/>
                          </a:solidFill>
                          <a:effectLst/>
                          <a:latin typeface="思源黑体 CN Medium" pitchFamily="34" charset="-122"/>
                          <a:ea typeface="思源黑体 CN Medium" pitchFamily="34" charset="-122"/>
                          <a:cs typeface="Times New Roman" pitchFamily="18" charset="0"/>
                        </a:rPr>
                        <a:t>中英文</a:t>
                      </a:r>
                      <a:endParaRPr kumimoji="0" lang="zh-CN" altLang="en-US" sz="1600" b="0" i="0" u="none" strike="noStrike" cap="none" normalizeH="0" baseline="0" dirty="0" smtClean="0">
                        <a:ln>
                          <a:noFill/>
                        </a:ln>
                        <a:solidFill>
                          <a:schemeClr val="tx1"/>
                        </a:solidFill>
                        <a:effectLst/>
                        <a:latin typeface="思源黑体 CN Medium" pitchFamily="34" charset="-122"/>
                        <a:ea typeface="思源黑体 CN Medium" pitchFamily="34" charset="-122"/>
                      </a:endParaRPr>
                    </a:p>
                  </a:txBody>
                  <a:tcPr marL="91431" marR="91431" marT="45716" marB="45716"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600" b="1" i="0" u="none" strike="noStrike" cap="none" normalizeH="0" baseline="0" dirty="0" smtClean="0">
                          <a:ln>
                            <a:noFill/>
                          </a:ln>
                          <a:solidFill>
                            <a:schemeClr val="tx1"/>
                          </a:solidFill>
                          <a:effectLst/>
                          <a:latin typeface="+mn-ea"/>
                          <a:ea typeface="+mn-ea"/>
                          <a:cs typeface="Times New Roman" pitchFamily="18" charset="0"/>
                        </a:rPr>
                        <a:t>√</a:t>
                      </a:r>
                      <a:endParaRPr kumimoji="0" lang="zh-CN" altLang="en-US" sz="1600" b="1" i="0" u="none" strike="noStrike" cap="none" normalizeH="0" baseline="0" dirty="0" smtClean="0">
                        <a:ln>
                          <a:noFill/>
                        </a:ln>
                        <a:solidFill>
                          <a:schemeClr val="tx1"/>
                        </a:solidFill>
                        <a:effectLst/>
                        <a:latin typeface="+mn-ea"/>
                        <a:ea typeface="+mn-ea"/>
                      </a:endParaRPr>
                    </a:p>
                  </a:txBody>
                  <a:tcPr marL="91431" marR="91431"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600" b="1" i="0" u="none" strike="noStrike" cap="none" normalizeH="0" baseline="0" dirty="0" smtClean="0">
                          <a:ln>
                            <a:noFill/>
                          </a:ln>
                          <a:solidFill>
                            <a:schemeClr val="tx1"/>
                          </a:solidFill>
                          <a:effectLst/>
                          <a:latin typeface="+mn-ea"/>
                          <a:ea typeface="+mn-ea"/>
                          <a:cs typeface="Times New Roman" pitchFamily="18" charset="0"/>
                        </a:rPr>
                        <a:t>√</a:t>
                      </a:r>
                      <a:endParaRPr kumimoji="0" lang="zh-CN" altLang="en-US" sz="1600" b="1" i="0" u="none" strike="noStrike" cap="none" normalizeH="0" baseline="0" dirty="0" smtClean="0">
                        <a:ln>
                          <a:noFill/>
                        </a:ln>
                        <a:solidFill>
                          <a:schemeClr val="tx1"/>
                        </a:solidFill>
                        <a:effectLst/>
                        <a:latin typeface="+mn-ea"/>
                        <a:ea typeface="+mn-ea"/>
                      </a:endParaRPr>
                    </a:p>
                  </a:txBody>
                  <a:tcPr marL="91431" marR="91431"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600" b="0" i="0" u="none" strike="noStrike" cap="none" normalizeH="0" baseline="0" smtClean="0">
                          <a:ln>
                            <a:noFill/>
                          </a:ln>
                          <a:solidFill>
                            <a:schemeClr val="tx1"/>
                          </a:solidFill>
                          <a:effectLst/>
                          <a:latin typeface="思源黑体 CN Normal" pitchFamily="34" charset="-122"/>
                          <a:ea typeface="思源黑体 CN Normal" pitchFamily="34" charset="-122"/>
                          <a:cs typeface="Times New Roman" pitchFamily="18" charset="0"/>
                        </a:rPr>
                        <a:t>支持中英文文献检测</a:t>
                      </a:r>
                      <a:endParaRPr kumimoji="0" lang="zh-CN" altLang="en-US" sz="1600" b="0" i="0" u="none" strike="noStrike" cap="none" normalizeH="0" baseline="0" smtClean="0">
                        <a:ln>
                          <a:noFill/>
                        </a:ln>
                        <a:solidFill>
                          <a:schemeClr val="tx1"/>
                        </a:solidFill>
                        <a:effectLst/>
                        <a:latin typeface="思源黑体 CN Normal" pitchFamily="34" charset="-122"/>
                        <a:ea typeface="思源黑体 CN Normal" pitchFamily="34" charset="-122"/>
                      </a:endParaRPr>
                    </a:p>
                  </a:txBody>
                  <a:tcPr marL="91431" marR="91431" marT="45716" marB="45716"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6864">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600" b="0" i="0" u="none" strike="noStrike" cap="none" normalizeH="0" baseline="0" dirty="0" smtClean="0">
                          <a:ln>
                            <a:noFill/>
                          </a:ln>
                          <a:solidFill>
                            <a:schemeClr val="tx1"/>
                          </a:solidFill>
                          <a:effectLst/>
                          <a:latin typeface="思源黑体 CN Medium" pitchFamily="34" charset="-122"/>
                          <a:ea typeface="思源黑体 CN Medium" pitchFamily="34" charset="-122"/>
                          <a:cs typeface="Times New Roman" pitchFamily="18" charset="0"/>
                        </a:rPr>
                        <a:t>自建库功能</a:t>
                      </a:r>
                      <a:endParaRPr kumimoji="0" lang="zh-CN" altLang="en-US" sz="1600" b="0" i="0" u="none" strike="noStrike" cap="none" normalizeH="0" baseline="0" dirty="0" smtClean="0">
                        <a:ln>
                          <a:noFill/>
                        </a:ln>
                        <a:solidFill>
                          <a:schemeClr val="tx1"/>
                        </a:solidFill>
                        <a:effectLst/>
                        <a:latin typeface="思源黑体 CN Medium" pitchFamily="34" charset="-122"/>
                        <a:ea typeface="思源黑体 CN Medium" pitchFamily="34" charset="-122"/>
                      </a:endParaRPr>
                    </a:p>
                  </a:txBody>
                  <a:tcPr marL="91431" marR="91431" marT="45716" marB="45716"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600" b="1" i="0" u="none" strike="noStrike" cap="none" normalizeH="0" baseline="0" dirty="0" smtClean="0">
                          <a:ln>
                            <a:noFill/>
                          </a:ln>
                          <a:solidFill>
                            <a:schemeClr val="tx1"/>
                          </a:solidFill>
                          <a:effectLst/>
                          <a:latin typeface="+mn-ea"/>
                          <a:ea typeface="+mn-ea"/>
                          <a:cs typeface="Times New Roman" pitchFamily="18" charset="0"/>
                        </a:rPr>
                        <a:t>√</a:t>
                      </a:r>
                      <a:endParaRPr kumimoji="0" lang="zh-CN" altLang="en-US" sz="1600" b="1" i="0" u="none" strike="noStrike" cap="none" normalizeH="0" baseline="0" dirty="0" smtClean="0">
                        <a:ln>
                          <a:noFill/>
                        </a:ln>
                        <a:solidFill>
                          <a:schemeClr val="tx1"/>
                        </a:solidFill>
                        <a:effectLst/>
                        <a:latin typeface="+mn-ea"/>
                        <a:ea typeface="+mn-ea"/>
                      </a:endParaRPr>
                    </a:p>
                  </a:txBody>
                  <a:tcPr marL="91431" marR="91431"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n-US" altLang="zh-CN" sz="1600" b="1" i="0" u="none" strike="noStrike" cap="none" normalizeH="0" baseline="0" dirty="0" smtClean="0">
                          <a:ln>
                            <a:noFill/>
                          </a:ln>
                          <a:solidFill>
                            <a:schemeClr val="tx1"/>
                          </a:solidFill>
                          <a:effectLst/>
                          <a:latin typeface="+mn-ea"/>
                          <a:ea typeface="+mn-ea"/>
                          <a:cs typeface="Times New Roman" pitchFamily="18" charset="0"/>
                        </a:rPr>
                        <a:t>×</a:t>
                      </a:r>
                      <a:endParaRPr kumimoji="0" lang="en-US" altLang="zh-CN" sz="1600" b="1" i="0" u="none" strike="noStrike" cap="none" normalizeH="0" baseline="0" dirty="0" smtClean="0">
                        <a:ln>
                          <a:noFill/>
                        </a:ln>
                        <a:solidFill>
                          <a:schemeClr val="tx1"/>
                        </a:solidFill>
                        <a:effectLst/>
                        <a:latin typeface="+mn-ea"/>
                        <a:ea typeface="+mn-ea"/>
                      </a:endParaRPr>
                    </a:p>
                  </a:txBody>
                  <a:tcPr marL="91431" marR="91431"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600" b="0" i="0" u="none" strike="noStrike" cap="none" normalizeH="0" baseline="0" smtClean="0">
                          <a:ln>
                            <a:noFill/>
                          </a:ln>
                          <a:solidFill>
                            <a:schemeClr val="tx1"/>
                          </a:solidFill>
                          <a:effectLst/>
                          <a:latin typeface="思源黑体 CN Normal" pitchFamily="34" charset="-122"/>
                          <a:ea typeface="思源黑体 CN Normal" pitchFamily="34" charset="-122"/>
                          <a:cs typeface="Times New Roman" pitchFamily="18" charset="0"/>
                        </a:rPr>
                        <a:t>用户可将参考过的文献上传至自建库进行比对。机构管理员建立的自建库可指定为机构个人用户检测默认的比对源之一</a:t>
                      </a:r>
                      <a:endParaRPr kumimoji="0" lang="zh-CN" altLang="en-US" sz="1600" b="0" i="0" u="none" strike="noStrike" cap="none" normalizeH="0" baseline="0" smtClean="0">
                        <a:ln>
                          <a:noFill/>
                        </a:ln>
                        <a:solidFill>
                          <a:schemeClr val="tx1"/>
                        </a:solidFill>
                        <a:effectLst/>
                        <a:latin typeface="思源黑体 CN Normal" pitchFamily="34" charset="-122"/>
                        <a:ea typeface="思源黑体 CN Normal" pitchFamily="34" charset="-122"/>
                      </a:endParaRPr>
                    </a:p>
                  </a:txBody>
                  <a:tcPr marL="91431" marR="91431" marT="45716" marB="45716"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7136">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600" b="0" i="0" u="none" strike="noStrike" cap="none" normalizeH="0" baseline="0" dirty="0" smtClean="0">
                          <a:ln>
                            <a:noFill/>
                          </a:ln>
                          <a:solidFill>
                            <a:schemeClr val="tx1"/>
                          </a:solidFill>
                          <a:effectLst/>
                          <a:latin typeface="思源黑体 CN Medium" pitchFamily="34" charset="-122"/>
                          <a:ea typeface="思源黑体 CN Medium" pitchFamily="34" charset="-122"/>
                          <a:cs typeface="Times New Roman" pitchFamily="18" charset="0"/>
                        </a:rPr>
                        <a:t>权限管理</a:t>
                      </a:r>
                      <a:endParaRPr kumimoji="0" lang="zh-CN" altLang="en-US" sz="1600" b="0" i="0" u="none" strike="noStrike" cap="none" normalizeH="0" baseline="0" dirty="0" smtClean="0">
                        <a:ln>
                          <a:noFill/>
                        </a:ln>
                        <a:solidFill>
                          <a:schemeClr val="tx1"/>
                        </a:solidFill>
                        <a:effectLst/>
                        <a:latin typeface="思源黑体 CN Medium" pitchFamily="34" charset="-122"/>
                        <a:ea typeface="思源黑体 CN Medium" pitchFamily="34" charset="-122"/>
                      </a:endParaRPr>
                    </a:p>
                  </a:txBody>
                  <a:tcPr marL="91431" marR="91431" marT="45716" marB="45716"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600" b="1" i="0" u="none" strike="noStrike" cap="none" normalizeH="0" baseline="0" dirty="0" smtClean="0">
                          <a:ln>
                            <a:noFill/>
                          </a:ln>
                          <a:solidFill>
                            <a:schemeClr val="tx1"/>
                          </a:solidFill>
                          <a:effectLst/>
                          <a:latin typeface="+mn-ea"/>
                          <a:ea typeface="+mn-ea"/>
                          <a:cs typeface="Times New Roman" pitchFamily="18" charset="0"/>
                        </a:rPr>
                        <a:t>√</a:t>
                      </a:r>
                      <a:endParaRPr kumimoji="0" lang="zh-CN" altLang="en-US" sz="1600" b="1" i="0" u="none" strike="noStrike" cap="none" normalizeH="0" baseline="0" dirty="0" smtClean="0">
                        <a:ln>
                          <a:noFill/>
                        </a:ln>
                        <a:solidFill>
                          <a:schemeClr val="tx1"/>
                        </a:solidFill>
                        <a:effectLst/>
                        <a:latin typeface="+mn-ea"/>
                        <a:ea typeface="+mn-ea"/>
                      </a:endParaRPr>
                    </a:p>
                  </a:txBody>
                  <a:tcPr marL="91431" marR="91431"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n-US" altLang="zh-CN" sz="1600" b="1" i="0" u="none" strike="noStrike" cap="none" normalizeH="0" baseline="0" dirty="0" smtClean="0">
                          <a:ln>
                            <a:noFill/>
                          </a:ln>
                          <a:solidFill>
                            <a:schemeClr val="tx1"/>
                          </a:solidFill>
                          <a:effectLst/>
                          <a:latin typeface="+mn-ea"/>
                          <a:ea typeface="+mn-ea"/>
                          <a:cs typeface="Times New Roman" pitchFamily="18" charset="0"/>
                        </a:rPr>
                        <a:t>×</a:t>
                      </a:r>
                      <a:endParaRPr kumimoji="0" lang="en-US" altLang="zh-CN" sz="1600" b="1" i="0" u="none" strike="noStrike" cap="none" normalizeH="0" baseline="0" dirty="0" smtClean="0">
                        <a:ln>
                          <a:noFill/>
                        </a:ln>
                        <a:solidFill>
                          <a:schemeClr val="tx1"/>
                        </a:solidFill>
                        <a:effectLst/>
                        <a:latin typeface="+mn-ea"/>
                        <a:ea typeface="+mn-ea"/>
                      </a:endParaRPr>
                    </a:p>
                  </a:txBody>
                  <a:tcPr marL="91431" marR="91431"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pPr>
                      <a:r>
                        <a:rPr kumimoji="0" lang="zh-CN" altLang="en-US" sz="1600" b="0" i="0" u="none" strike="noStrike" cap="none" normalizeH="0" baseline="0" dirty="0" smtClean="0">
                          <a:ln>
                            <a:noFill/>
                          </a:ln>
                          <a:solidFill>
                            <a:schemeClr val="tx1"/>
                          </a:solidFill>
                          <a:effectLst/>
                          <a:latin typeface="思源黑体 CN Normal" pitchFamily="34" charset="-122"/>
                          <a:ea typeface="思源黑体 CN Normal" pitchFamily="34" charset="-122"/>
                          <a:cs typeface="Times New Roman" pitchFamily="18" charset="0"/>
                        </a:rPr>
                        <a:t>可分配和管理下级用户（二级管理员及子账户），便于机构用户的账户管理</a:t>
                      </a:r>
                      <a:endParaRPr kumimoji="0" lang="zh-CN" altLang="en-US" sz="1600" b="0" i="0" u="none" strike="noStrike" cap="none" normalizeH="0" baseline="0" dirty="0" smtClean="0">
                        <a:ln>
                          <a:noFill/>
                        </a:ln>
                        <a:solidFill>
                          <a:schemeClr val="tx1"/>
                        </a:solidFill>
                        <a:effectLst/>
                        <a:latin typeface="思源黑体 CN Normal" pitchFamily="34" charset="-122"/>
                        <a:ea typeface="思源黑体 CN Normal" pitchFamily="34" charset="-122"/>
                      </a:endParaRPr>
                    </a:p>
                  </a:txBody>
                  <a:tcPr marL="91431" marR="91431" marT="45716" marB="45716"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矩形 2"/>
          <p:cNvSpPr/>
          <p:nvPr/>
        </p:nvSpPr>
        <p:spPr>
          <a:xfrm>
            <a:off x="240632" y="208547"/>
            <a:ext cx="11951368" cy="8662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69263" y="0"/>
            <a:ext cx="2261177" cy="1283368"/>
            <a:chOff x="346528" y="801721"/>
            <a:chExt cx="2142968" cy="1216277"/>
          </a:xfrm>
        </p:grpSpPr>
        <p:sp>
          <p:nvSpPr>
            <p:cNvPr id="5" name="椭圆 4"/>
            <p:cNvSpPr/>
            <p:nvPr/>
          </p:nvSpPr>
          <p:spPr>
            <a:xfrm rot="18931689">
              <a:off x="346528" y="1140656"/>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6" name="直角三角形 5"/>
            <p:cNvSpPr/>
            <p:nvPr/>
          </p:nvSpPr>
          <p:spPr>
            <a:xfrm rot="5400000">
              <a:off x="809873" y="801721"/>
              <a:ext cx="1216277" cy="12162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5"/>
          <p:cNvSpPr txBox="1"/>
          <p:nvPr/>
        </p:nvSpPr>
        <p:spPr>
          <a:xfrm>
            <a:off x="901886" y="400489"/>
            <a:ext cx="1826141" cy="584775"/>
          </a:xfrm>
          <a:prstGeom prst="rect">
            <a:avLst/>
          </a:prstGeom>
          <a:noFill/>
        </p:spPr>
        <p:txBody>
          <a:bodyPr wrap="none" rtlCol="0">
            <a:spAutoFit/>
          </a:bodyPr>
          <a:lstStyle>
            <a:defPPr>
              <a:defRPr lang="zh-CN"/>
            </a:defPPr>
            <a:lvl1pPr>
              <a:defRPr b="1">
                <a:solidFill>
                  <a:schemeClr val="accent1"/>
                </a:solidFill>
                <a:latin typeface="Calibri" panose="020F0502020204030204" pitchFamily="34" charset="0"/>
                <a:ea typeface="Adobe Gothic Std B" panose="020B0800000000000000" pitchFamily="34" charset="-128"/>
              </a:defRPr>
            </a:lvl1pPr>
          </a:lstStyle>
          <a:p>
            <a:r>
              <a:rPr lang="zh-CN" altLang="en-US" sz="3200" b="0" dirty="0" smtClean="0">
                <a:solidFill>
                  <a:schemeClr val="bg1"/>
                </a:solidFill>
                <a:latin typeface="思源黑体 CN Bold" pitchFamily="34" charset="-122"/>
                <a:ea typeface="思源黑体 CN Bold" pitchFamily="34" charset="-122"/>
              </a:rPr>
              <a:t>主要功能</a:t>
            </a:r>
            <a:endParaRPr lang="en-US" altLang="zh-CN" sz="3200" b="0" dirty="0">
              <a:solidFill>
                <a:schemeClr val="bg1"/>
              </a:solidFill>
              <a:latin typeface="思源黑体 CN Bold" pitchFamily="34" charset="-122"/>
              <a:ea typeface="思源黑体 CN Bold" pitchFamily="34" charset="-122"/>
            </a:endParaRPr>
          </a:p>
        </p:txBody>
      </p:sp>
      <p:grpSp>
        <p:nvGrpSpPr>
          <p:cNvPr id="8" name="组合 7"/>
          <p:cNvGrpSpPr/>
          <p:nvPr/>
        </p:nvGrpSpPr>
        <p:grpSpPr>
          <a:xfrm rot="10800000">
            <a:off x="10415614" y="-16042"/>
            <a:ext cx="2261177" cy="1283368"/>
            <a:chOff x="346528" y="801721"/>
            <a:chExt cx="2142968" cy="1216277"/>
          </a:xfrm>
        </p:grpSpPr>
        <p:sp>
          <p:nvSpPr>
            <p:cNvPr id="9" name="椭圆 8"/>
            <p:cNvSpPr/>
            <p:nvPr/>
          </p:nvSpPr>
          <p:spPr>
            <a:xfrm rot="18931689">
              <a:off x="346528" y="1140656"/>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0" name="直角三角形 9"/>
            <p:cNvSpPr/>
            <p:nvPr/>
          </p:nvSpPr>
          <p:spPr>
            <a:xfrm rot="5400000">
              <a:off x="809873" y="801721"/>
              <a:ext cx="1216277" cy="12162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8" descr="ZARD`N2PGU2OE9$7K)FVN9Y"/>
          <p:cNvPicPr>
            <a:picLocks noChangeAspect="1" noChangeArrowheads="1"/>
          </p:cNvPicPr>
          <p:nvPr/>
        </p:nvPicPr>
        <p:blipFill>
          <a:blip r:embed="rId2" cstate="print"/>
          <a:srcRect/>
          <a:stretch>
            <a:fillRect/>
          </a:stretch>
        </p:blipFill>
        <p:spPr bwMode="auto">
          <a:xfrm>
            <a:off x="4803826" y="1527048"/>
            <a:ext cx="6199455" cy="304495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0" name="Picture 1" descr="C:\Users\chengyajun\AppData\Roaming\Tencent\Users\784433878\QQ\WinTemp\RichOle\LC(U9{FYU_LQVY1BU04J[%K.jpg"/>
          <p:cNvPicPr>
            <a:picLocks noChangeAspect="1" noChangeArrowheads="1"/>
          </p:cNvPicPr>
          <p:nvPr/>
        </p:nvPicPr>
        <p:blipFill>
          <a:blip r:embed="rId3" cstate="print"/>
          <a:srcRect/>
          <a:stretch>
            <a:fillRect/>
          </a:stretch>
        </p:blipFill>
        <p:spPr bwMode="auto">
          <a:xfrm>
            <a:off x="4804235" y="4737100"/>
            <a:ext cx="6200315" cy="170179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矩形 4"/>
          <p:cNvSpPr/>
          <p:nvPr/>
        </p:nvSpPr>
        <p:spPr>
          <a:xfrm>
            <a:off x="240632" y="208547"/>
            <a:ext cx="11951368" cy="8662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69263" y="0"/>
            <a:ext cx="2261177" cy="1283368"/>
            <a:chOff x="346528" y="801721"/>
            <a:chExt cx="2142968" cy="1216277"/>
          </a:xfrm>
        </p:grpSpPr>
        <p:sp>
          <p:nvSpPr>
            <p:cNvPr id="3" name="椭圆 2"/>
            <p:cNvSpPr/>
            <p:nvPr/>
          </p:nvSpPr>
          <p:spPr>
            <a:xfrm rot="18931689">
              <a:off x="346528" y="1140656"/>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 name="直角三角形 3"/>
            <p:cNvSpPr/>
            <p:nvPr/>
          </p:nvSpPr>
          <p:spPr>
            <a:xfrm rot="5400000">
              <a:off x="809873" y="801721"/>
              <a:ext cx="1216277" cy="12162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901886" y="360148"/>
            <a:ext cx="1826141" cy="584775"/>
          </a:xfrm>
          <a:prstGeom prst="rect">
            <a:avLst/>
          </a:prstGeom>
          <a:noFill/>
        </p:spPr>
        <p:txBody>
          <a:bodyPr wrap="none" rtlCol="0">
            <a:spAutoFit/>
          </a:bodyPr>
          <a:lstStyle>
            <a:defPPr>
              <a:defRPr lang="zh-CN"/>
            </a:defPPr>
            <a:lvl1pPr>
              <a:defRPr b="1">
                <a:solidFill>
                  <a:schemeClr val="accent1"/>
                </a:solidFill>
                <a:latin typeface="Calibri" panose="020F0502020204030204" pitchFamily="34" charset="0"/>
                <a:ea typeface="Adobe Gothic Std B" panose="020B0800000000000000" pitchFamily="34" charset="-128"/>
              </a:defRPr>
            </a:lvl1pPr>
          </a:lstStyle>
          <a:p>
            <a:r>
              <a:rPr lang="zh-CN" altLang="en-US" sz="3200" b="0" dirty="0" smtClean="0">
                <a:solidFill>
                  <a:schemeClr val="bg1"/>
                </a:solidFill>
                <a:latin typeface="思源黑体 CN Bold" pitchFamily="34" charset="-122"/>
                <a:ea typeface="思源黑体 CN Bold" pitchFamily="34" charset="-122"/>
              </a:rPr>
              <a:t>功能特点</a:t>
            </a:r>
            <a:endParaRPr lang="en-US" altLang="zh-CN" sz="3200" b="0" dirty="0">
              <a:solidFill>
                <a:schemeClr val="bg1"/>
              </a:solidFill>
              <a:latin typeface="思源黑体 CN Bold" pitchFamily="34" charset="-122"/>
              <a:ea typeface="思源黑体 CN Bold" pitchFamily="34" charset="-122"/>
            </a:endParaRPr>
          </a:p>
        </p:txBody>
      </p:sp>
      <p:grpSp>
        <p:nvGrpSpPr>
          <p:cNvPr id="7" name="组合 6"/>
          <p:cNvGrpSpPr/>
          <p:nvPr/>
        </p:nvGrpSpPr>
        <p:grpSpPr>
          <a:xfrm rot="10800000">
            <a:off x="10415614" y="-16042"/>
            <a:ext cx="2261177" cy="1283368"/>
            <a:chOff x="346528" y="801721"/>
            <a:chExt cx="2142968" cy="1216277"/>
          </a:xfrm>
        </p:grpSpPr>
        <p:sp>
          <p:nvSpPr>
            <p:cNvPr id="8" name="椭圆 7"/>
            <p:cNvSpPr/>
            <p:nvPr/>
          </p:nvSpPr>
          <p:spPr>
            <a:xfrm rot="18931689">
              <a:off x="346528" y="1140656"/>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9" name="直角三角形 8"/>
            <p:cNvSpPr/>
            <p:nvPr/>
          </p:nvSpPr>
          <p:spPr>
            <a:xfrm rot="5400000">
              <a:off x="809873" y="801721"/>
              <a:ext cx="1216277" cy="12162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86" name="矩形 1285"/>
          <p:cNvSpPr/>
          <p:nvPr/>
        </p:nvSpPr>
        <p:spPr>
          <a:xfrm>
            <a:off x="809599" y="3576998"/>
            <a:ext cx="3094890" cy="830997"/>
          </a:xfrm>
          <a:prstGeom prst="rect">
            <a:avLst/>
          </a:prstGeom>
        </p:spPr>
        <p:txBody>
          <a:bodyPr wrap="square">
            <a:spAutoFit/>
          </a:bodyPr>
          <a:lstStyle/>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提交论文后可选分类，对论文及报告管理。</a:t>
            </a:r>
          </a:p>
        </p:txBody>
      </p:sp>
      <p:sp>
        <p:nvSpPr>
          <p:cNvPr id="1287" name="矩形 1286"/>
          <p:cNvSpPr/>
          <p:nvPr/>
        </p:nvSpPr>
        <p:spPr>
          <a:xfrm>
            <a:off x="816797" y="3061408"/>
            <a:ext cx="2749471" cy="477054"/>
          </a:xfrm>
          <a:prstGeom prst="rect">
            <a:avLst/>
          </a:prstGeom>
        </p:spPr>
        <p:txBody>
          <a:bodyPr wrap="none">
            <a:spAutoFit/>
          </a:bodyPr>
          <a:lstStyle/>
          <a:p>
            <a:r>
              <a:rPr lang="zh-CN" altLang="en-US" sz="2500" dirty="0" smtClean="0">
                <a:solidFill>
                  <a:srgbClr val="44546A"/>
                </a:solidFill>
                <a:latin typeface="思源黑体 CN Bold" pitchFamily="34" charset="-122"/>
                <a:ea typeface="思源黑体 CN Bold" pitchFamily="34" charset="-122"/>
                <a:cs typeface="Arial" pitchFamily="34" charset="0"/>
              </a:rPr>
              <a:t>送检论文分类管理</a:t>
            </a:r>
          </a:p>
        </p:txBody>
      </p:sp>
    </p:spTree>
    <p:extLst>
      <p:ext uri="{BB962C8B-B14F-4D97-AF65-F5344CB8AC3E}">
        <p14:creationId xmlns="" xmlns:p14="http://schemas.microsoft.com/office/powerpoint/2010/main" val="2821103816"/>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Users\chengyajun\AppData\Roaming\Tencent\Users\784433878\QQ\WinTemp\RichOle\MK$D~1AJ%(VY%)1GJN$%3PV.jpg"/>
          <p:cNvPicPr>
            <a:picLocks noChangeAspect="1" noChangeArrowheads="1"/>
          </p:cNvPicPr>
          <p:nvPr/>
        </p:nvPicPr>
        <p:blipFill>
          <a:blip r:embed="rId2" r:link="rId3" cstate="print"/>
          <a:srcRect/>
          <a:stretch>
            <a:fillRect/>
          </a:stretch>
        </p:blipFill>
        <p:spPr bwMode="auto">
          <a:xfrm>
            <a:off x="1143000" y="3620121"/>
            <a:ext cx="9842500" cy="278321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矩形 4"/>
          <p:cNvSpPr/>
          <p:nvPr/>
        </p:nvSpPr>
        <p:spPr>
          <a:xfrm>
            <a:off x="240632" y="208547"/>
            <a:ext cx="11951368" cy="8662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69263" y="0"/>
            <a:ext cx="2261177" cy="1283368"/>
            <a:chOff x="346528" y="801721"/>
            <a:chExt cx="2142968" cy="1216277"/>
          </a:xfrm>
        </p:grpSpPr>
        <p:sp>
          <p:nvSpPr>
            <p:cNvPr id="3" name="椭圆 2"/>
            <p:cNvSpPr/>
            <p:nvPr/>
          </p:nvSpPr>
          <p:spPr>
            <a:xfrm rot="18931689">
              <a:off x="346528" y="1140656"/>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 name="直角三角形 3"/>
            <p:cNvSpPr/>
            <p:nvPr/>
          </p:nvSpPr>
          <p:spPr>
            <a:xfrm rot="5400000">
              <a:off x="809873" y="801721"/>
              <a:ext cx="1216277" cy="12162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901886" y="360148"/>
            <a:ext cx="1826141" cy="584775"/>
          </a:xfrm>
          <a:prstGeom prst="rect">
            <a:avLst/>
          </a:prstGeom>
          <a:noFill/>
        </p:spPr>
        <p:txBody>
          <a:bodyPr wrap="none" rtlCol="0">
            <a:spAutoFit/>
          </a:bodyPr>
          <a:lstStyle>
            <a:defPPr>
              <a:defRPr lang="zh-CN"/>
            </a:defPPr>
            <a:lvl1pPr>
              <a:defRPr b="1">
                <a:solidFill>
                  <a:schemeClr val="accent1"/>
                </a:solidFill>
                <a:latin typeface="Calibri" panose="020F0502020204030204" pitchFamily="34" charset="0"/>
                <a:ea typeface="Adobe Gothic Std B" panose="020B0800000000000000" pitchFamily="34" charset="-128"/>
              </a:defRPr>
            </a:lvl1pPr>
          </a:lstStyle>
          <a:p>
            <a:r>
              <a:rPr lang="zh-CN" altLang="en-US" sz="3200" b="0" dirty="0" smtClean="0">
                <a:solidFill>
                  <a:schemeClr val="bg1"/>
                </a:solidFill>
                <a:latin typeface="思源黑体 CN Bold" pitchFamily="34" charset="-122"/>
                <a:ea typeface="思源黑体 CN Bold" pitchFamily="34" charset="-122"/>
              </a:rPr>
              <a:t>功能特点</a:t>
            </a:r>
            <a:endParaRPr lang="en-US" altLang="zh-CN" sz="3200" b="0" dirty="0">
              <a:solidFill>
                <a:schemeClr val="bg1"/>
              </a:solidFill>
              <a:latin typeface="思源黑体 CN Bold" pitchFamily="34" charset="-122"/>
              <a:ea typeface="思源黑体 CN Bold" pitchFamily="34" charset="-122"/>
            </a:endParaRPr>
          </a:p>
        </p:txBody>
      </p:sp>
      <p:grpSp>
        <p:nvGrpSpPr>
          <p:cNvPr id="7" name="组合 6"/>
          <p:cNvGrpSpPr/>
          <p:nvPr/>
        </p:nvGrpSpPr>
        <p:grpSpPr>
          <a:xfrm rot="10800000">
            <a:off x="10415614" y="-16042"/>
            <a:ext cx="2261177" cy="1283368"/>
            <a:chOff x="346528" y="801721"/>
            <a:chExt cx="2142968" cy="1216277"/>
          </a:xfrm>
        </p:grpSpPr>
        <p:sp>
          <p:nvSpPr>
            <p:cNvPr id="8" name="椭圆 7"/>
            <p:cNvSpPr/>
            <p:nvPr/>
          </p:nvSpPr>
          <p:spPr>
            <a:xfrm rot="18931689">
              <a:off x="346528" y="1140656"/>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9" name="直角三角形 8"/>
            <p:cNvSpPr/>
            <p:nvPr/>
          </p:nvSpPr>
          <p:spPr>
            <a:xfrm rot="5400000">
              <a:off x="809873" y="801721"/>
              <a:ext cx="1216277" cy="12162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86" name="矩形 1285"/>
          <p:cNvSpPr/>
          <p:nvPr/>
        </p:nvSpPr>
        <p:spPr>
          <a:xfrm>
            <a:off x="1508098" y="2002198"/>
            <a:ext cx="4880002" cy="1200329"/>
          </a:xfrm>
          <a:prstGeom prst="rect">
            <a:avLst/>
          </a:prstGeom>
        </p:spPr>
        <p:txBody>
          <a:bodyPr wrap="square">
            <a:spAutoFit/>
          </a:bodyPr>
          <a:lstStyle/>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用户可以根据检测严格度自定义检测通过标准。</a:t>
            </a:r>
            <a:endParaRPr lang="en-US" altLang="zh-CN" sz="1600" dirty="0" smtClean="0">
              <a:solidFill>
                <a:prstClr val="black">
                  <a:lumMod val="75000"/>
                  <a:lumOff val="25000"/>
                </a:prstClr>
              </a:solidFill>
              <a:latin typeface="思源黑体 CN Medium" pitchFamily="34" charset="-122"/>
              <a:ea typeface="思源黑体 CN Medium" pitchFamily="34" charset="-122"/>
              <a:cs typeface="Arial" pitchFamily="34" charset="0"/>
            </a:endParaRPr>
          </a:p>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比如学校要求</a:t>
            </a:r>
            <a:r>
              <a:rPr lang="en-US" altLang="zh-CN" sz="1600" dirty="0" smtClean="0">
                <a:solidFill>
                  <a:prstClr val="black">
                    <a:lumMod val="75000"/>
                    <a:lumOff val="25000"/>
                  </a:prstClr>
                </a:solidFill>
                <a:latin typeface="思源黑体 CN Medium" pitchFamily="34" charset="-122"/>
                <a:ea typeface="思源黑体 CN Medium" pitchFamily="34" charset="-122"/>
                <a:cs typeface="Arial" pitchFamily="34" charset="0"/>
              </a:rPr>
              <a:t>20%</a:t>
            </a: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以下为通过标准，可对此进行设置，检测某篇文章后，高于</a:t>
            </a:r>
            <a:r>
              <a:rPr lang="en-US" altLang="zh-CN" sz="1600" dirty="0" smtClean="0">
                <a:solidFill>
                  <a:prstClr val="black">
                    <a:lumMod val="75000"/>
                    <a:lumOff val="25000"/>
                  </a:prstClr>
                </a:solidFill>
                <a:latin typeface="思源黑体 CN Medium" pitchFamily="34" charset="-122"/>
                <a:ea typeface="思源黑体 CN Medium" pitchFamily="34" charset="-122"/>
                <a:cs typeface="Arial" pitchFamily="34" charset="0"/>
              </a:rPr>
              <a:t>20%</a:t>
            </a: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则显示未通过。</a:t>
            </a:r>
          </a:p>
        </p:txBody>
      </p:sp>
      <p:sp>
        <p:nvSpPr>
          <p:cNvPr id="1287" name="矩形 1286"/>
          <p:cNvSpPr/>
          <p:nvPr/>
        </p:nvSpPr>
        <p:spPr>
          <a:xfrm>
            <a:off x="1515297" y="1524708"/>
            <a:ext cx="2749471" cy="477054"/>
          </a:xfrm>
          <a:prstGeom prst="rect">
            <a:avLst/>
          </a:prstGeom>
        </p:spPr>
        <p:txBody>
          <a:bodyPr wrap="none">
            <a:spAutoFit/>
          </a:bodyPr>
          <a:lstStyle/>
          <a:p>
            <a:r>
              <a:rPr lang="zh-CN" altLang="en-US" sz="2500" dirty="0" smtClean="0">
                <a:solidFill>
                  <a:srgbClr val="44546A"/>
                </a:solidFill>
                <a:latin typeface="思源黑体 CN Bold" pitchFamily="34" charset="-122"/>
                <a:ea typeface="思源黑体 CN Bold" pitchFamily="34" charset="-122"/>
                <a:cs typeface="Arial" pitchFamily="34" charset="0"/>
              </a:rPr>
              <a:t>检测通过标准设置</a:t>
            </a:r>
          </a:p>
        </p:txBody>
      </p:sp>
      <p:pic>
        <p:nvPicPr>
          <p:cNvPr id="18" name="Picture 15" descr="C:\Users\chengyajun\AppData\Roaming\Tencent\Users\784433878\QQ\WinTemp\RichOle\U%RE}48]D0E2A6$~E9RL$F2.jpg"/>
          <p:cNvPicPr>
            <a:picLocks noChangeAspect="1" noChangeArrowheads="1"/>
          </p:cNvPicPr>
          <p:nvPr/>
        </p:nvPicPr>
        <p:blipFill>
          <a:blip r:embed="rId4" r:link="rId5" cstate="print"/>
          <a:srcRect/>
          <a:stretch>
            <a:fillRect/>
          </a:stretch>
        </p:blipFill>
        <p:spPr bwMode="auto">
          <a:xfrm>
            <a:off x="7061200" y="1511300"/>
            <a:ext cx="3390899" cy="1735730"/>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2821103816"/>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40632" y="208547"/>
            <a:ext cx="11951368" cy="8662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69263" y="0"/>
            <a:ext cx="2261177" cy="1283368"/>
            <a:chOff x="346528" y="801721"/>
            <a:chExt cx="2142968" cy="1216277"/>
          </a:xfrm>
        </p:grpSpPr>
        <p:sp>
          <p:nvSpPr>
            <p:cNvPr id="3" name="椭圆 2"/>
            <p:cNvSpPr/>
            <p:nvPr/>
          </p:nvSpPr>
          <p:spPr>
            <a:xfrm rot="18931689">
              <a:off x="346528" y="1140656"/>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 name="直角三角形 3"/>
            <p:cNvSpPr/>
            <p:nvPr/>
          </p:nvSpPr>
          <p:spPr>
            <a:xfrm rot="5400000">
              <a:off x="809873" y="801721"/>
              <a:ext cx="1216277" cy="12162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901886" y="360148"/>
            <a:ext cx="1826141" cy="584775"/>
          </a:xfrm>
          <a:prstGeom prst="rect">
            <a:avLst/>
          </a:prstGeom>
          <a:noFill/>
        </p:spPr>
        <p:txBody>
          <a:bodyPr wrap="none" rtlCol="0">
            <a:spAutoFit/>
          </a:bodyPr>
          <a:lstStyle>
            <a:defPPr>
              <a:defRPr lang="zh-CN"/>
            </a:defPPr>
            <a:lvl1pPr>
              <a:defRPr b="1">
                <a:solidFill>
                  <a:schemeClr val="accent1"/>
                </a:solidFill>
                <a:latin typeface="Calibri" panose="020F0502020204030204" pitchFamily="34" charset="0"/>
                <a:ea typeface="Adobe Gothic Std B" panose="020B0800000000000000" pitchFamily="34" charset="-128"/>
              </a:defRPr>
            </a:lvl1pPr>
          </a:lstStyle>
          <a:p>
            <a:r>
              <a:rPr lang="zh-CN" altLang="en-US" sz="3200" b="0" dirty="0" smtClean="0">
                <a:solidFill>
                  <a:schemeClr val="bg1"/>
                </a:solidFill>
                <a:latin typeface="思源黑体 CN Bold" pitchFamily="34" charset="-122"/>
                <a:ea typeface="思源黑体 CN Bold" pitchFamily="34" charset="-122"/>
              </a:rPr>
              <a:t>功能特点</a:t>
            </a:r>
            <a:endParaRPr lang="en-US" altLang="zh-CN" sz="3200" b="0" dirty="0">
              <a:solidFill>
                <a:schemeClr val="bg1"/>
              </a:solidFill>
              <a:latin typeface="思源黑体 CN Bold" pitchFamily="34" charset="-122"/>
              <a:ea typeface="思源黑体 CN Bold" pitchFamily="34" charset="-122"/>
            </a:endParaRPr>
          </a:p>
        </p:txBody>
      </p:sp>
      <p:grpSp>
        <p:nvGrpSpPr>
          <p:cNvPr id="7" name="组合 6"/>
          <p:cNvGrpSpPr/>
          <p:nvPr/>
        </p:nvGrpSpPr>
        <p:grpSpPr>
          <a:xfrm rot="10800000">
            <a:off x="10415614" y="-16042"/>
            <a:ext cx="2261177" cy="1283368"/>
            <a:chOff x="346528" y="801721"/>
            <a:chExt cx="2142968" cy="1216277"/>
          </a:xfrm>
        </p:grpSpPr>
        <p:sp>
          <p:nvSpPr>
            <p:cNvPr id="8" name="椭圆 7"/>
            <p:cNvSpPr/>
            <p:nvPr/>
          </p:nvSpPr>
          <p:spPr>
            <a:xfrm rot="18931689">
              <a:off x="346528" y="1140656"/>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9" name="直角三角形 8"/>
            <p:cNvSpPr/>
            <p:nvPr/>
          </p:nvSpPr>
          <p:spPr>
            <a:xfrm rot="5400000">
              <a:off x="809873" y="801721"/>
              <a:ext cx="1216277" cy="12162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86" name="矩形 1285"/>
          <p:cNvSpPr/>
          <p:nvPr/>
        </p:nvSpPr>
        <p:spPr>
          <a:xfrm>
            <a:off x="1330298" y="1856402"/>
            <a:ext cx="9515502" cy="830997"/>
          </a:xfrm>
          <a:prstGeom prst="rect">
            <a:avLst/>
          </a:prstGeom>
        </p:spPr>
        <p:txBody>
          <a:bodyPr wrap="square">
            <a:spAutoFit/>
          </a:bodyPr>
          <a:lstStyle/>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提交一定数量的文章进行互相比对检查是否存在抄袭现象，可用于同班甚至同年级等小范围内的毕业论文的检查。例如：提交包含十篇论文的压缩包，十篇论文互相比对，生成小范围内互相比对的详细报告。</a:t>
            </a:r>
          </a:p>
        </p:txBody>
      </p:sp>
      <p:sp>
        <p:nvSpPr>
          <p:cNvPr id="1287" name="矩形 1286"/>
          <p:cNvSpPr/>
          <p:nvPr/>
        </p:nvSpPr>
        <p:spPr>
          <a:xfrm>
            <a:off x="1337497" y="1378912"/>
            <a:ext cx="2428870" cy="477054"/>
          </a:xfrm>
          <a:prstGeom prst="rect">
            <a:avLst/>
          </a:prstGeom>
        </p:spPr>
        <p:txBody>
          <a:bodyPr wrap="none">
            <a:spAutoFit/>
          </a:bodyPr>
          <a:lstStyle/>
          <a:p>
            <a:r>
              <a:rPr lang="zh-CN" altLang="en-US" sz="2500" dirty="0" smtClean="0">
                <a:solidFill>
                  <a:srgbClr val="44546A"/>
                </a:solidFill>
                <a:latin typeface="思源黑体 CN Bold" pitchFamily="34" charset="-122"/>
                <a:ea typeface="思源黑体 CN Bold" pitchFamily="34" charset="-122"/>
                <a:cs typeface="Arial" pitchFamily="34" charset="0"/>
              </a:rPr>
              <a:t>自定义范围比对</a:t>
            </a:r>
          </a:p>
        </p:txBody>
      </p:sp>
      <p:pic>
        <p:nvPicPr>
          <p:cNvPr id="14" name="Picture 10" descr="C:\Users\chengyajun\AppData\Roaming\Tencent\Users\784433878\QQ\WinTemp\RichOle\M`_)[N3]JNNXCY84M0D)SO6.jpg"/>
          <p:cNvPicPr>
            <a:picLocks noChangeAspect="1" noChangeArrowheads="1"/>
          </p:cNvPicPr>
          <p:nvPr/>
        </p:nvPicPr>
        <p:blipFill>
          <a:blip r:embed="rId2" r:link="rId3" cstate="print"/>
          <a:srcRect/>
          <a:stretch>
            <a:fillRect/>
          </a:stretch>
        </p:blipFill>
        <p:spPr bwMode="auto">
          <a:xfrm>
            <a:off x="1360487" y="3358110"/>
            <a:ext cx="9320213" cy="299036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5" name="矩形 14"/>
          <p:cNvSpPr/>
          <p:nvPr/>
        </p:nvSpPr>
        <p:spPr>
          <a:xfrm>
            <a:off x="1342998" y="2599098"/>
            <a:ext cx="9515502" cy="423065"/>
          </a:xfrm>
          <a:prstGeom prst="rect">
            <a:avLst/>
          </a:prstGeom>
        </p:spPr>
        <p:txBody>
          <a:bodyPr wrap="square">
            <a:spAutoFit/>
          </a:bodyPr>
          <a:lstStyle/>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比对结果是否通过，可根据学校对学生互相抄袭的严格度自定义。比如互相抄袭超过</a:t>
            </a:r>
            <a:r>
              <a:rPr lang="en-US" altLang="zh-CN" sz="1600" dirty="0" smtClean="0">
                <a:solidFill>
                  <a:prstClr val="black">
                    <a:lumMod val="75000"/>
                    <a:lumOff val="25000"/>
                  </a:prstClr>
                </a:solidFill>
                <a:latin typeface="思源黑体 CN Medium" pitchFamily="34" charset="-122"/>
                <a:ea typeface="思源黑体 CN Medium" pitchFamily="34" charset="-122"/>
                <a:cs typeface="Arial" pitchFamily="34" charset="0"/>
              </a:rPr>
              <a:t>30%</a:t>
            </a: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不予通过。</a:t>
            </a:r>
          </a:p>
        </p:txBody>
      </p:sp>
      <p:pic>
        <p:nvPicPr>
          <p:cNvPr id="16" name="Picture 10" descr="QQ截图20150319141938"/>
          <p:cNvPicPr>
            <a:picLocks noChangeAspect="1" noChangeArrowheads="1"/>
          </p:cNvPicPr>
          <p:nvPr/>
        </p:nvPicPr>
        <p:blipFill>
          <a:blip r:embed="rId4" cstate="print"/>
          <a:srcRect/>
          <a:stretch>
            <a:fillRect/>
          </a:stretch>
        </p:blipFill>
        <p:spPr bwMode="auto">
          <a:xfrm>
            <a:off x="1343025" y="3314700"/>
            <a:ext cx="5902428" cy="304958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9" name="Picture 7" descr="C:\Users\chengyajun\AppData\Roaming\Tencent\Users\784433878\QQ\WinTemp\RichOle\NQUJ7IO1)Z6O$ANV{MNI[UC.jpg"/>
          <p:cNvPicPr>
            <a:picLocks noChangeAspect="1" noChangeArrowheads="1"/>
          </p:cNvPicPr>
          <p:nvPr/>
        </p:nvPicPr>
        <p:blipFill>
          <a:blip r:embed="rId5" r:link="rId6" cstate="print"/>
          <a:srcRect/>
          <a:stretch>
            <a:fillRect/>
          </a:stretch>
        </p:blipFill>
        <p:spPr bwMode="auto">
          <a:xfrm>
            <a:off x="5189220" y="3328757"/>
            <a:ext cx="5504180" cy="1793387"/>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28211038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0-ppt_w/2"/>
                                          </p:val>
                                        </p:tav>
                                      </p:tavLst>
                                    </p:anim>
                                    <p:anim calcmode="lin" valueType="num">
                                      <p:cBhvr additive="base">
                                        <p:cTn id="7" dur="500"/>
                                        <p:tgtEl>
                                          <p:spTgt spid="14"/>
                                        </p:tgtEl>
                                        <p:attrNameLst>
                                          <p:attrName>ppt_y</p:attrName>
                                        </p:attrNameLst>
                                      </p:cBhvr>
                                      <p:tavLst>
                                        <p:tav tm="0">
                                          <p:val>
                                            <p:strVal val="ppt_y"/>
                                          </p:val>
                                        </p:tav>
                                        <p:tav tm="100000">
                                          <p:val>
                                            <p:strVal val="ppt_y"/>
                                          </p:val>
                                        </p:tav>
                                      </p:tavLst>
                                    </p:anim>
                                    <p:set>
                                      <p:cBhvr>
                                        <p:cTn id="8" dur="1" fill="hold">
                                          <p:stCondLst>
                                            <p:cond delay="499"/>
                                          </p:stCondLst>
                                        </p:cTn>
                                        <p:tgtEl>
                                          <p:spTgt spid="14"/>
                                        </p:tgtEl>
                                        <p:attrNameLst>
                                          <p:attrName>style.visibility</p:attrName>
                                        </p:attrNameLst>
                                      </p:cBhvr>
                                      <p:to>
                                        <p:strVal val="hidden"/>
                                      </p:to>
                                    </p:se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1+#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1+#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499644" y="1543868"/>
            <a:ext cx="3453189" cy="3770263"/>
          </a:xfrm>
          <a:prstGeom prst="rect">
            <a:avLst/>
          </a:prstGeom>
          <a:noFill/>
        </p:spPr>
        <p:txBody>
          <a:bodyPr wrap="none" rtlCol="0">
            <a:spAutoFit/>
          </a:bodyPr>
          <a:lstStyle/>
          <a:p>
            <a:r>
              <a:rPr lang="en-US" altLang="zh-CN" sz="23900" dirty="0" smtClean="0">
                <a:ln w="28575">
                  <a:solidFill>
                    <a:schemeClr val="bg1"/>
                  </a:solidFill>
                </a:ln>
                <a:solidFill>
                  <a:schemeClr val="accent1"/>
                </a:solidFill>
                <a:effectLst>
                  <a:innerShdw blurRad="63500" dist="50800" dir="18900000">
                    <a:prstClr val="black">
                      <a:alpha val="50000"/>
                    </a:prstClr>
                  </a:innerShdw>
                </a:effectLst>
                <a:latin typeface="Impact" panose="020B0806030902050204" pitchFamily="34" charset="0"/>
              </a:rPr>
              <a:t>03</a:t>
            </a:r>
            <a:endParaRPr lang="zh-CN" altLang="en-US" sz="23900" dirty="0">
              <a:ln w="28575">
                <a:solidFill>
                  <a:schemeClr val="bg1"/>
                </a:solidFill>
              </a:ln>
              <a:solidFill>
                <a:schemeClr val="accent1"/>
              </a:solidFill>
              <a:effectLst>
                <a:innerShdw blurRad="63500" dist="50800" dir="18900000">
                  <a:prstClr val="black">
                    <a:alpha val="50000"/>
                  </a:prstClr>
                </a:innerShdw>
              </a:effectLst>
              <a:latin typeface="Impact" panose="020B0806030902050204" pitchFamily="34" charset="0"/>
            </a:endParaRPr>
          </a:p>
        </p:txBody>
      </p:sp>
      <p:grpSp>
        <p:nvGrpSpPr>
          <p:cNvPr id="7" name="组合 6"/>
          <p:cNvGrpSpPr/>
          <p:nvPr/>
        </p:nvGrpSpPr>
        <p:grpSpPr>
          <a:xfrm>
            <a:off x="-729392" y="465985"/>
            <a:ext cx="5461053" cy="4483094"/>
            <a:chOff x="502393" y="801721"/>
            <a:chExt cx="2142968" cy="1759208"/>
          </a:xfrm>
        </p:grpSpPr>
        <p:sp>
          <p:nvSpPr>
            <p:cNvPr id="11" name="椭圆 10"/>
            <p:cNvSpPr/>
            <p:nvPr/>
          </p:nvSpPr>
          <p:spPr>
            <a:xfrm rot="18931689">
              <a:off x="502393" y="1367343"/>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2" name="直角三角形 11"/>
            <p:cNvSpPr/>
            <p:nvPr/>
          </p:nvSpPr>
          <p:spPr>
            <a:xfrm rot="5400000">
              <a:off x="809873" y="801721"/>
              <a:ext cx="1759208" cy="175920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p:nvCxnSpPr>
        <p:spPr>
          <a:xfrm>
            <a:off x="4847769" y="3377276"/>
            <a:ext cx="6444343"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847769" y="3464362"/>
            <a:ext cx="2772229"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4847769" y="2607835"/>
            <a:ext cx="2441694" cy="769441"/>
          </a:xfrm>
          <a:prstGeom prst="rect">
            <a:avLst/>
          </a:prstGeom>
          <a:noFill/>
        </p:spPr>
        <p:txBody>
          <a:bodyPr wrap="none" rtlCol="0">
            <a:spAutoFit/>
          </a:bodyPr>
          <a:lstStyle>
            <a:defPPr>
              <a:defRPr lang="zh-CN"/>
            </a:defPPr>
            <a:lvl1pPr>
              <a:defRPr sz="4400" b="0">
                <a:solidFill>
                  <a:schemeClr val="accent1"/>
                </a:solidFill>
                <a:effectLst>
                  <a:innerShdw blurRad="63500" dist="50800" dir="18900000">
                    <a:prstClr val="black">
                      <a:alpha val="50000"/>
                    </a:prstClr>
                  </a:innerShdw>
                </a:effectLst>
                <a:latin typeface="Impact" panose="020B0806030902050204" pitchFamily="34" charset="0"/>
                <a:ea typeface="Adobe Gothic Std B" panose="020B0800000000000000" pitchFamily="34" charset="-128"/>
              </a:defRPr>
            </a:lvl1pPr>
          </a:lstStyle>
          <a:p>
            <a:r>
              <a:rPr lang="zh-CN" altLang="en-US" dirty="0" smtClean="0">
                <a:latin typeface="思源黑体 CN Bold" pitchFamily="34" charset="-122"/>
                <a:ea typeface="思源黑体 CN Bold" pitchFamily="34" charset="-122"/>
              </a:rPr>
              <a:t>系统演示</a:t>
            </a:r>
            <a:endParaRPr lang="en-US" altLang="zh-CN" dirty="0">
              <a:latin typeface="思源黑体 CN Bold" pitchFamily="34" charset="-122"/>
              <a:ea typeface="思源黑体 CN Bold" pitchFamily="34" charset="-122"/>
            </a:endParaRPr>
          </a:p>
        </p:txBody>
      </p:sp>
      <p:sp>
        <p:nvSpPr>
          <p:cNvPr id="10" name="矩形 9"/>
          <p:cNvSpPr/>
          <p:nvPr/>
        </p:nvSpPr>
        <p:spPr>
          <a:xfrm>
            <a:off x="6435225" y="3524553"/>
            <a:ext cx="5177119" cy="609077"/>
          </a:xfrm>
          <a:prstGeom prst="rect">
            <a:avLst/>
          </a:prstGeom>
        </p:spPr>
        <p:txBody>
          <a:bodyPr wrap="square">
            <a:spAutoFit/>
          </a:bodyPr>
          <a:lstStyle/>
          <a:p>
            <a:pPr algn="r">
              <a:lnSpc>
                <a:spcPct val="150000"/>
              </a:lnSpc>
            </a:pPr>
            <a:r>
              <a:rPr lang="zh-CN" altLang="en-US" sz="2500" dirty="0" smtClean="0">
                <a:solidFill>
                  <a:srgbClr val="029BD7"/>
                </a:solidFill>
                <a:latin typeface="思源黑体 CN Medium" pitchFamily="34" charset="-122"/>
                <a:ea typeface="思源黑体 CN Medium" pitchFamily="34" charset="-122"/>
                <a:cs typeface="Arial" pitchFamily="34" charset="0"/>
              </a:rPr>
              <a:t>手把手带你玩转论文检测系统。</a:t>
            </a:r>
            <a:endParaRPr lang="zh-CN" altLang="en-US" sz="2500" dirty="0">
              <a:solidFill>
                <a:srgbClr val="029BD7"/>
              </a:solidFill>
              <a:latin typeface="思源黑体 CN Medium" pitchFamily="34" charset="-122"/>
              <a:ea typeface="思源黑体 CN Medium" pitchFamily="34" charset="-122"/>
              <a:cs typeface="Arial" pitchFamily="34" charset="0"/>
            </a:endParaRPr>
          </a:p>
        </p:txBody>
      </p:sp>
    </p:spTree>
    <p:extLst>
      <p:ext uri="{BB962C8B-B14F-4D97-AF65-F5344CB8AC3E}">
        <p14:creationId xmlns="" xmlns:p14="http://schemas.microsoft.com/office/powerpoint/2010/main" val="377022287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40632" y="208547"/>
            <a:ext cx="11951368" cy="8662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69263" y="0"/>
            <a:ext cx="2261177" cy="1283368"/>
            <a:chOff x="346528" y="801721"/>
            <a:chExt cx="2142968" cy="1216277"/>
          </a:xfrm>
        </p:grpSpPr>
        <p:sp>
          <p:nvSpPr>
            <p:cNvPr id="3" name="椭圆 2"/>
            <p:cNvSpPr/>
            <p:nvPr/>
          </p:nvSpPr>
          <p:spPr>
            <a:xfrm rot="18931689">
              <a:off x="346528" y="1140656"/>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 name="直角三角形 3"/>
            <p:cNvSpPr/>
            <p:nvPr/>
          </p:nvSpPr>
          <p:spPr>
            <a:xfrm rot="5400000">
              <a:off x="809873" y="801721"/>
              <a:ext cx="1216277" cy="12162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901886" y="360148"/>
            <a:ext cx="1826141" cy="584775"/>
          </a:xfrm>
          <a:prstGeom prst="rect">
            <a:avLst/>
          </a:prstGeom>
          <a:noFill/>
        </p:spPr>
        <p:txBody>
          <a:bodyPr wrap="none" rtlCol="0">
            <a:spAutoFit/>
          </a:bodyPr>
          <a:lstStyle>
            <a:defPPr>
              <a:defRPr lang="zh-CN"/>
            </a:defPPr>
            <a:lvl1pPr>
              <a:defRPr b="1">
                <a:solidFill>
                  <a:schemeClr val="accent1"/>
                </a:solidFill>
                <a:latin typeface="Calibri" panose="020F0502020204030204" pitchFamily="34" charset="0"/>
                <a:ea typeface="Adobe Gothic Std B" panose="020B0800000000000000" pitchFamily="34" charset="-128"/>
              </a:defRPr>
            </a:lvl1pPr>
          </a:lstStyle>
          <a:p>
            <a:r>
              <a:rPr lang="zh-CN" altLang="en-US" sz="3200" b="0" dirty="0" smtClean="0">
                <a:solidFill>
                  <a:schemeClr val="bg1"/>
                </a:solidFill>
                <a:latin typeface="思源黑体 CN Bold" pitchFamily="34" charset="-122"/>
                <a:ea typeface="思源黑体 CN Bold" pitchFamily="34" charset="-122"/>
              </a:rPr>
              <a:t>系统演示</a:t>
            </a:r>
            <a:endParaRPr lang="en-US" altLang="zh-CN" sz="3200" b="0" dirty="0">
              <a:solidFill>
                <a:schemeClr val="bg1"/>
              </a:solidFill>
              <a:latin typeface="思源黑体 CN Bold" pitchFamily="34" charset="-122"/>
              <a:ea typeface="思源黑体 CN Bold" pitchFamily="34" charset="-122"/>
            </a:endParaRPr>
          </a:p>
        </p:txBody>
      </p:sp>
      <p:grpSp>
        <p:nvGrpSpPr>
          <p:cNvPr id="7" name="组合 6"/>
          <p:cNvGrpSpPr/>
          <p:nvPr/>
        </p:nvGrpSpPr>
        <p:grpSpPr>
          <a:xfrm rot="10800000">
            <a:off x="10415614" y="-16042"/>
            <a:ext cx="2261177" cy="1283368"/>
            <a:chOff x="346528" y="801721"/>
            <a:chExt cx="2142968" cy="1216277"/>
          </a:xfrm>
        </p:grpSpPr>
        <p:sp>
          <p:nvSpPr>
            <p:cNvPr id="8" name="椭圆 7"/>
            <p:cNvSpPr/>
            <p:nvPr/>
          </p:nvSpPr>
          <p:spPr>
            <a:xfrm rot="18931689">
              <a:off x="346528" y="1140656"/>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9" name="直角三角形 8"/>
            <p:cNvSpPr/>
            <p:nvPr/>
          </p:nvSpPr>
          <p:spPr>
            <a:xfrm rot="5400000">
              <a:off x="809873" y="801721"/>
              <a:ext cx="1216277" cy="12162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86" name="矩形 1285"/>
          <p:cNvSpPr/>
          <p:nvPr/>
        </p:nvSpPr>
        <p:spPr>
          <a:xfrm>
            <a:off x="1065631" y="3576998"/>
            <a:ext cx="3094890" cy="792396"/>
          </a:xfrm>
          <a:prstGeom prst="rect">
            <a:avLst/>
          </a:prstGeom>
        </p:spPr>
        <p:txBody>
          <a:bodyPr wrap="square">
            <a:spAutoFit/>
          </a:bodyPr>
          <a:lstStyle/>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提交论文后，可选择论文分类，方便后期管理。</a:t>
            </a:r>
          </a:p>
        </p:txBody>
      </p:sp>
      <p:sp>
        <p:nvSpPr>
          <p:cNvPr id="1287" name="矩形 1286"/>
          <p:cNvSpPr/>
          <p:nvPr/>
        </p:nvSpPr>
        <p:spPr>
          <a:xfrm>
            <a:off x="1072829" y="3061408"/>
            <a:ext cx="2749471" cy="477054"/>
          </a:xfrm>
          <a:prstGeom prst="rect">
            <a:avLst/>
          </a:prstGeom>
        </p:spPr>
        <p:txBody>
          <a:bodyPr wrap="none">
            <a:spAutoFit/>
          </a:bodyPr>
          <a:lstStyle/>
          <a:p>
            <a:r>
              <a:rPr lang="zh-CN" altLang="en-US" sz="2500" dirty="0" smtClean="0">
                <a:solidFill>
                  <a:srgbClr val="44546A"/>
                </a:solidFill>
                <a:latin typeface="思源黑体 CN Bold" pitchFamily="34" charset="-122"/>
                <a:ea typeface="思源黑体 CN Bold" pitchFamily="34" charset="-122"/>
                <a:cs typeface="Arial" pitchFamily="34" charset="0"/>
              </a:rPr>
              <a:t>第一步：提交论文</a:t>
            </a:r>
          </a:p>
        </p:txBody>
      </p:sp>
      <p:pic>
        <p:nvPicPr>
          <p:cNvPr id="14" name="Picture 1" descr="C:\Users\chengyajun\AppData\Roaming\Tencent\Users\784433878\QQ\WinTemp\RichOle\HNZ)~TC5@C]{J)6E_(HWW$X.jpg"/>
          <p:cNvPicPr>
            <a:picLocks noChangeAspect="1" noChangeArrowheads="1"/>
          </p:cNvPicPr>
          <p:nvPr/>
        </p:nvPicPr>
        <p:blipFill>
          <a:blip r:embed="rId2" cstate="print"/>
          <a:srcRect/>
          <a:stretch>
            <a:fillRect/>
          </a:stretch>
        </p:blipFill>
        <p:spPr bwMode="auto">
          <a:xfrm>
            <a:off x="4593586" y="1660437"/>
            <a:ext cx="6281678" cy="4770842"/>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2821103816"/>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40632" y="208547"/>
            <a:ext cx="11951368" cy="8662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69263" y="0"/>
            <a:ext cx="2261177" cy="1283368"/>
            <a:chOff x="346528" y="801721"/>
            <a:chExt cx="2142968" cy="1216277"/>
          </a:xfrm>
        </p:grpSpPr>
        <p:sp>
          <p:nvSpPr>
            <p:cNvPr id="3" name="椭圆 2"/>
            <p:cNvSpPr/>
            <p:nvPr/>
          </p:nvSpPr>
          <p:spPr>
            <a:xfrm rot="18931689">
              <a:off x="346528" y="1140656"/>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 name="直角三角形 3"/>
            <p:cNvSpPr/>
            <p:nvPr/>
          </p:nvSpPr>
          <p:spPr>
            <a:xfrm rot="5400000">
              <a:off x="809873" y="801721"/>
              <a:ext cx="1216277" cy="12162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901886" y="360148"/>
            <a:ext cx="1826141" cy="584775"/>
          </a:xfrm>
          <a:prstGeom prst="rect">
            <a:avLst/>
          </a:prstGeom>
          <a:noFill/>
        </p:spPr>
        <p:txBody>
          <a:bodyPr wrap="none" rtlCol="0">
            <a:spAutoFit/>
          </a:bodyPr>
          <a:lstStyle>
            <a:defPPr>
              <a:defRPr lang="zh-CN"/>
            </a:defPPr>
            <a:lvl1pPr>
              <a:defRPr b="1">
                <a:solidFill>
                  <a:schemeClr val="accent1"/>
                </a:solidFill>
                <a:latin typeface="Calibri" panose="020F0502020204030204" pitchFamily="34" charset="0"/>
                <a:ea typeface="Adobe Gothic Std B" panose="020B0800000000000000" pitchFamily="34" charset="-128"/>
              </a:defRPr>
            </a:lvl1pPr>
          </a:lstStyle>
          <a:p>
            <a:r>
              <a:rPr lang="zh-CN" altLang="en-US" sz="3200" b="0" dirty="0" smtClean="0">
                <a:solidFill>
                  <a:schemeClr val="bg1"/>
                </a:solidFill>
                <a:latin typeface="思源黑体 CN Bold" pitchFamily="34" charset="-122"/>
                <a:ea typeface="思源黑体 CN Bold" pitchFamily="34" charset="-122"/>
              </a:rPr>
              <a:t>系统演示</a:t>
            </a:r>
            <a:endParaRPr lang="en-US" altLang="zh-CN" sz="3200" b="0" dirty="0">
              <a:solidFill>
                <a:schemeClr val="bg1"/>
              </a:solidFill>
              <a:latin typeface="思源黑体 CN Bold" pitchFamily="34" charset="-122"/>
              <a:ea typeface="思源黑体 CN Bold" pitchFamily="34" charset="-122"/>
            </a:endParaRPr>
          </a:p>
        </p:txBody>
      </p:sp>
      <p:grpSp>
        <p:nvGrpSpPr>
          <p:cNvPr id="7" name="组合 6"/>
          <p:cNvGrpSpPr/>
          <p:nvPr/>
        </p:nvGrpSpPr>
        <p:grpSpPr>
          <a:xfrm rot="10800000">
            <a:off x="10415614" y="-16042"/>
            <a:ext cx="2261177" cy="1283368"/>
            <a:chOff x="346528" y="801721"/>
            <a:chExt cx="2142968" cy="1216277"/>
          </a:xfrm>
        </p:grpSpPr>
        <p:sp>
          <p:nvSpPr>
            <p:cNvPr id="8" name="椭圆 7"/>
            <p:cNvSpPr/>
            <p:nvPr/>
          </p:nvSpPr>
          <p:spPr>
            <a:xfrm rot="18931689">
              <a:off x="346528" y="1140656"/>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9" name="直角三角形 8"/>
            <p:cNvSpPr/>
            <p:nvPr/>
          </p:nvSpPr>
          <p:spPr>
            <a:xfrm rot="5400000">
              <a:off x="809873" y="801721"/>
              <a:ext cx="1216277" cy="12162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86" name="矩形 1285"/>
          <p:cNvSpPr/>
          <p:nvPr/>
        </p:nvSpPr>
        <p:spPr>
          <a:xfrm>
            <a:off x="907135" y="2504102"/>
            <a:ext cx="3094890" cy="423065"/>
          </a:xfrm>
          <a:prstGeom prst="rect">
            <a:avLst/>
          </a:prstGeom>
        </p:spPr>
        <p:txBody>
          <a:bodyPr wrap="square">
            <a:spAutoFit/>
          </a:bodyPr>
          <a:lstStyle/>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确认计费后，点击下一步。</a:t>
            </a:r>
          </a:p>
        </p:txBody>
      </p:sp>
      <p:sp>
        <p:nvSpPr>
          <p:cNvPr id="1287" name="矩形 1286"/>
          <p:cNvSpPr/>
          <p:nvPr/>
        </p:nvSpPr>
        <p:spPr>
          <a:xfrm>
            <a:off x="902141" y="1988512"/>
            <a:ext cx="3390672" cy="477054"/>
          </a:xfrm>
          <a:prstGeom prst="rect">
            <a:avLst/>
          </a:prstGeom>
        </p:spPr>
        <p:txBody>
          <a:bodyPr wrap="none">
            <a:spAutoFit/>
          </a:bodyPr>
          <a:lstStyle/>
          <a:p>
            <a:r>
              <a:rPr lang="zh-CN" altLang="en-US" sz="2500" dirty="0" smtClean="0">
                <a:solidFill>
                  <a:srgbClr val="44546A"/>
                </a:solidFill>
                <a:latin typeface="思源黑体 CN Bold" pitchFamily="34" charset="-122"/>
                <a:ea typeface="思源黑体 CN Bold" pitchFamily="34" charset="-122"/>
                <a:cs typeface="Arial" pitchFamily="34" charset="0"/>
              </a:rPr>
              <a:t>第二步：确认检测文档</a:t>
            </a:r>
          </a:p>
        </p:txBody>
      </p:sp>
      <p:pic>
        <p:nvPicPr>
          <p:cNvPr id="13" name="Picture 1" descr="C:\Users\chengyajun\AppData\Roaming\Tencent\Users\784433878\QQ\WinTemp\RichOle\8QBY1}28DNLWQ@`RNR}XR$E.jpg"/>
          <p:cNvPicPr>
            <a:picLocks noChangeAspect="1" noChangeArrowheads="1"/>
          </p:cNvPicPr>
          <p:nvPr/>
        </p:nvPicPr>
        <p:blipFill>
          <a:blip r:embed="rId2" cstate="print"/>
          <a:srcRect/>
          <a:stretch>
            <a:fillRect/>
          </a:stretch>
        </p:blipFill>
        <p:spPr bwMode="auto">
          <a:xfrm>
            <a:off x="873370" y="3175111"/>
            <a:ext cx="10343270" cy="2361892"/>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2821103816"/>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40632" y="208547"/>
            <a:ext cx="11951368" cy="8662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69263" y="0"/>
            <a:ext cx="2261177" cy="1283368"/>
            <a:chOff x="346528" y="801721"/>
            <a:chExt cx="2142968" cy="1216277"/>
          </a:xfrm>
        </p:grpSpPr>
        <p:sp>
          <p:nvSpPr>
            <p:cNvPr id="3" name="椭圆 2"/>
            <p:cNvSpPr/>
            <p:nvPr/>
          </p:nvSpPr>
          <p:spPr>
            <a:xfrm rot="18931689">
              <a:off x="346528" y="1140656"/>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 name="直角三角形 3"/>
            <p:cNvSpPr/>
            <p:nvPr/>
          </p:nvSpPr>
          <p:spPr>
            <a:xfrm rot="5400000">
              <a:off x="809873" y="801721"/>
              <a:ext cx="1216277" cy="12162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901886" y="360148"/>
            <a:ext cx="1826141" cy="584775"/>
          </a:xfrm>
          <a:prstGeom prst="rect">
            <a:avLst/>
          </a:prstGeom>
          <a:noFill/>
        </p:spPr>
        <p:txBody>
          <a:bodyPr wrap="none" rtlCol="0">
            <a:spAutoFit/>
          </a:bodyPr>
          <a:lstStyle>
            <a:defPPr>
              <a:defRPr lang="zh-CN"/>
            </a:defPPr>
            <a:lvl1pPr>
              <a:defRPr b="1">
                <a:solidFill>
                  <a:schemeClr val="accent1"/>
                </a:solidFill>
                <a:latin typeface="Calibri" panose="020F0502020204030204" pitchFamily="34" charset="0"/>
                <a:ea typeface="Adobe Gothic Std B" panose="020B0800000000000000" pitchFamily="34" charset="-128"/>
              </a:defRPr>
            </a:lvl1pPr>
          </a:lstStyle>
          <a:p>
            <a:r>
              <a:rPr lang="zh-CN" altLang="en-US" sz="3200" b="0" dirty="0" smtClean="0">
                <a:solidFill>
                  <a:schemeClr val="bg1"/>
                </a:solidFill>
                <a:latin typeface="思源黑体 CN Bold" pitchFamily="34" charset="-122"/>
                <a:ea typeface="思源黑体 CN Bold" pitchFamily="34" charset="-122"/>
              </a:rPr>
              <a:t>系统演示</a:t>
            </a:r>
            <a:endParaRPr lang="en-US" altLang="zh-CN" sz="3200" b="0" dirty="0">
              <a:solidFill>
                <a:schemeClr val="bg1"/>
              </a:solidFill>
              <a:latin typeface="思源黑体 CN Bold" pitchFamily="34" charset="-122"/>
              <a:ea typeface="思源黑体 CN Bold" pitchFamily="34" charset="-122"/>
            </a:endParaRPr>
          </a:p>
        </p:txBody>
      </p:sp>
      <p:grpSp>
        <p:nvGrpSpPr>
          <p:cNvPr id="7" name="组合 6"/>
          <p:cNvGrpSpPr/>
          <p:nvPr/>
        </p:nvGrpSpPr>
        <p:grpSpPr>
          <a:xfrm rot="10800000">
            <a:off x="10415614" y="-16042"/>
            <a:ext cx="2261177" cy="1283368"/>
            <a:chOff x="346528" y="801721"/>
            <a:chExt cx="2142968" cy="1216277"/>
          </a:xfrm>
        </p:grpSpPr>
        <p:sp>
          <p:nvSpPr>
            <p:cNvPr id="8" name="椭圆 7"/>
            <p:cNvSpPr/>
            <p:nvPr/>
          </p:nvSpPr>
          <p:spPr>
            <a:xfrm rot="18931689">
              <a:off x="346528" y="1140656"/>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9" name="直角三角形 8"/>
            <p:cNvSpPr/>
            <p:nvPr/>
          </p:nvSpPr>
          <p:spPr>
            <a:xfrm rot="5400000">
              <a:off x="809873" y="801721"/>
              <a:ext cx="1216277" cy="12162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86" name="矩形 1285"/>
          <p:cNvSpPr/>
          <p:nvPr/>
        </p:nvSpPr>
        <p:spPr>
          <a:xfrm>
            <a:off x="1138782" y="2187110"/>
            <a:ext cx="4432962" cy="461665"/>
          </a:xfrm>
          <a:prstGeom prst="rect">
            <a:avLst/>
          </a:prstGeom>
        </p:spPr>
        <p:txBody>
          <a:bodyPr wrap="square">
            <a:spAutoFit/>
          </a:bodyPr>
          <a:lstStyle/>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数据库可根据具体需求进行选择。</a:t>
            </a:r>
          </a:p>
        </p:txBody>
      </p:sp>
      <p:sp>
        <p:nvSpPr>
          <p:cNvPr id="1287" name="矩形 1286"/>
          <p:cNvSpPr/>
          <p:nvPr/>
        </p:nvSpPr>
        <p:spPr>
          <a:xfrm>
            <a:off x="1121597" y="1671520"/>
            <a:ext cx="4352474" cy="477054"/>
          </a:xfrm>
          <a:prstGeom prst="rect">
            <a:avLst/>
          </a:prstGeom>
        </p:spPr>
        <p:txBody>
          <a:bodyPr wrap="none">
            <a:spAutoFit/>
          </a:bodyPr>
          <a:lstStyle/>
          <a:p>
            <a:r>
              <a:rPr lang="zh-CN" altLang="en-US" sz="2500" dirty="0" smtClean="0">
                <a:solidFill>
                  <a:srgbClr val="44546A"/>
                </a:solidFill>
                <a:latin typeface="思源黑体 CN Bold" pitchFamily="34" charset="-122"/>
                <a:ea typeface="思源黑体 CN Bold" pitchFamily="34" charset="-122"/>
                <a:cs typeface="Arial" pitchFamily="34" charset="0"/>
              </a:rPr>
              <a:t>第三步：选择比对数据库范围</a:t>
            </a:r>
          </a:p>
        </p:txBody>
      </p:sp>
      <p:pic>
        <p:nvPicPr>
          <p:cNvPr id="14" name="图片 6" descr="捕获.PNG"/>
          <p:cNvPicPr>
            <a:picLocks noChangeAspect="1"/>
          </p:cNvPicPr>
          <p:nvPr/>
        </p:nvPicPr>
        <p:blipFill>
          <a:blip r:embed="rId2" cstate="print"/>
          <a:srcRect/>
          <a:stretch>
            <a:fillRect/>
          </a:stretch>
        </p:blipFill>
        <p:spPr bwMode="auto">
          <a:xfrm>
            <a:off x="1156525" y="2901697"/>
            <a:ext cx="9792655" cy="3264218"/>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2821103816"/>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40632" y="208547"/>
            <a:ext cx="11951368" cy="8662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69263" y="0"/>
            <a:ext cx="2261177" cy="1283368"/>
            <a:chOff x="346528" y="801721"/>
            <a:chExt cx="2142968" cy="1216277"/>
          </a:xfrm>
        </p:grpSpPr>
        <p:sp>
          <p:nvSpPr>
            <p:cNvPr id="3" name="椭圆 2"/>
            <p:cNvSpPr/>
            <p:nvPr/>
          </p:nvSpPr>
          <p:spPr>
            <a:xfrm rot="18931689">
              <a:off x="346528" y="1140656"/>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 name="直角三角形 3"/>
            <p:cNvSpPr/>
            <p:nvPr/>
          </p:nvSpPr>
          <p:spPr>
            <a:xfrm rot="5400000">
              <a:off x="809873" y="801721"/>
              <a:ext cx="1216277" cy="12162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901886" y="360148"/>
            <a:ext cx="1826141" cy="584775"/>
          </a:xfrm>
          <a:prstGeom prst="rect">
            <a:avLst/>
          </a:prstGeom>
          <a:noFill/>
        </p:spPr>
        <p:txBody>
          <a:bodyPr wrap="none" rtlCol="0">
            <a:spAutoFit/>
          </a:bodyPr>
          <a:lstStyle>
            <a:defPPr>
              <a:defRPr lang="zh-CN"/>
            </a:defPPr>
            <a:lvl1pPr>
              <a:defRPr b="1">
                <a:solidFill>
                  <a:schemeClr val="accent1"/>
                </a:solidFill>
                <a:latin typeface="Calibri" panose="020F0502020204030204" pitchFamily="34" charset="0"/>
                <a:ea typeface="Adobe Gothic Std B" panose="020B0800000000000000" pitchFamily="34" charset="-128"/>
              </a:defRPr>
            </a:lvl1pPr>
          </a:lstStyle>
          <a:p>
            <a:r>
              <a:rPr lang="zh-CN" altLang="en-US" sz="3200" b="0" dirty="0" smtClean="0">
                <a:solidFill>
                  <a:schemeClr val="bg1"/>
                </a:solidFill>
                <a:latin typeface="思源黑体 CN Bold" pitchFamily="34" charset="-122"/>
                <a:ea typeface="思源黑体 CN Bold" pitchFamily="34" charset="-122"/>
              </a:rPr>
              <a:t>系统演示</a:t>
            </a:r>
            <a:endParaRPr lang="en-US" altLang="zh-CN" sz="3200" b="0" dirty="0">
              <a:solidFill>
                <a:schemeClr val="bg1"/>
              </a:solidFill>
              <a:latin typeface="思源黑体 CN Bold" pitchFamily="34" charset="-122"/>
              <a:ea typeface="思源黑体 CN Bold" pitchFamily="34" charset="-122"/>
            </a:endParaRPr>
          </a:p>
        </p:txBody>
      </p:sp>
      <p:grpSp>
        <p:nvGrpSpPr>
          <p:cNvPr id="7" name="组合 6"/>
          <p:cNvGrpSpPr/>
          <p:nvPr/>
        </p:nvGrpSpPr>
        <p:grpSpPr>
          <a:xfrm rot="10800000">
            <a:off x="10415614" y="-16042"/>
            <a:ext cx="2261177" cy="1283368"/>
            <a:chOff x="346528" y="801721"/>
            <a:chExt cx="2142968" cy="1216277"/>
          </a:xfrm>
        </p:grpSpPr>
        <p:sp>
          <p:nvSpPr>
            <p:cNvPr id="8" name="椭圆 7"/>
            <p:cNvSpPr/>
            <p:nvPr/>
          </p:nvSpPr>
          <p:spPr>
            <a:xfrm rot="18931689">
              <a:off x="346528" y="1140656"/>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9" name="直角三角形 8"/>
            <p:cNvSpPr/>
            <p:nvPr/>
          </p:nvSpPr>
          <p:spPr>
            <a:xfrm rot="5400000">
              <a:off x="809873" y="801721"/>
              <a:ext cx="1216277" cy="12162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86" name="矩形 1285"/>
          <p:cNvSpPr/>
          <p:nvPr/>
        </p:nvSpPr>
        <p:spPr>
          <a:xfrm>
            <a:off x="1100682" y="2507150"/>
            <a:ext cx="4432962" cy="423065"/>
          </a:xfrm>
          <a:prstGeom prst="rect">
            <a:avLst/>
          </a:prstGeom>
        </p:spPr>
        <p:txBody>
          <a:bodyPr wrap="square">
            <a:spAutoFit/>
          </a:bodyPr>
          <a:lstStyle/>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在排队的过程中，也可以继续提交论文。</a:t>
            </a:r>
          </a:p>
        </p:txBody>
      </p:sp>
      <p:sp>
        <p:nvSpPr>
          <p:cNvPr id="1287" name="矩形 1286"/>
          <p:cNvSpPr/>
          <p:nvPr/>
        </p:nvSpPr>
        <p:spPr>
          <a:xfrm>
            <a:off x="1096197" y="1991560"/>
            <a:ext cx="2749471" cy="477054"/>
          </a:xfrm>
          <a:prstGeom prst="rect">
            <a:avLst/>
          </a:prstGeom>
        </p:spPr>
        <p:txBody>
          <a:bodyPr wrap="none">
            <a:spAutoFit/>
          </a:bodyPr>
          <a:lstStyle/>
          <a:p>
            <a:r>
              <a:rPr lang="zh-CN" altLang="en-US" sz="2500" dirty="0" smtClean="0">
                <a:solidFill>
                  <a:srgbClr val="44546A"/>
                </a:solidFill>
                <a:latin typeface="思源黑体 CN Bold" pitchFamily="34" charset="-122"/>
                <a:ea typeface="思源黑体 CN Bold" pitchFamily="34" charset="-122"/>
                <a:cs typeface="Arial" pitchFamily="34" charset="0"/>
              </a:rPr>
              <a:t>第四步：开始检测</a:t>
            </a:r>
          </a:p>
        </p:txBody>
      </p:sp>
      <p:pic>
        <p:nvPicPr>
          <p:cNvPr id="13" name="Picture 2"/>
          <p:cNvPicPr>
            <a:picLocks noChangeAspect="1" noChangeArrowheads="1"/>
          </p:cNvPicPr>
          <p:nvPr/>
        </p:nvPicPr>
        <p:blipFill>
          <a:blip r:embed="rId2" cstate="print"/>
          <a:srcRect/>
          <a:stretch>
            <a:fillRect/>
          </a:stretch>
        </p:blipFill>
        <p:spPr bwMode="auto">
          <a:xfrm>
            <a:off x="974344" y="3277102"/>
            <a:ext cx="10241280" cy="2290261"/>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2821103816"/>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40632" y="208547"/>
            <a:ext cx="11951368" cy="8662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69263" y="0"/>
            <a:ext cx="2261177" cy="1283368"/>
            <a:chOff x="346528" y="801721"/>
            <a:chExt cx="2142968" cy="1216277"/>
          </a:xfrm>
        </p:grpSpPr>
        <p:sp>
          <p:nvSpPr>
            <p:cNvPr id="3" name="椭圆 2"/>
            <p:cNvSpPr/>
            <p:nvPr/>
          </p:nvSpPr>
          <p:spPr>
            <a:xfrm rot="18931689">
              <a:off x="346528" y="1140656"/>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 name="直角三角形 3"/>
            <p:cNvSpPr/>
            <p:nvPr/>
          </p:nvSpPr>
          <p:spPr>
            <a:xfrm rot="5400000">
              <a:off x="809873" y="801721"/>
              <a:ext cx="1216277" cy="12162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901886" y="360148"/>
            <a:ext cx="1826141" cy="584775"/>
          </a:xfrm>
          <a:prstGeom prst="rect">
            <a:avLst/>
          </a:prstGeom>
          <a:noFill/>
        </p:spPr>
        <p:txBody>
          <a:bodyPr wrap="none" rtlCol="0">
            <a:spAutoFit/>
          </a:bodyPr>
          <a:lstStyle>
            <a:defPPr>
              <a:defRPr lang="zh-CN"/>
            </a:defPPr>
            <a:lvl1pPr>
              <a:defRPr b="1">
                <a:solidFill>
                  <a:schemeClr val="accent1"/>
                </a:solidFill>
                <a:latin typeface="Calibri" panose="020F0502020204030204" pitchFamily="34" charset="0"/>
                <a:ea typeface="Adobe Gothic Std B" panose="020B0800000000000000" pitchFamily="34" charset="-128"/>
              </a:defRPr>
            </a:lvl1pPr>
          </a:lstStyle>
          <a:p>
            <a:r>
              <a:rPr lang="zh-CN" altLang="en-US" sz="3200" b="0" dirty="0" smtClean="0">
                <a:solidFill>
                  <a:schemeClr val="bg1"/>
                </a:solidFill>
                <a:latin typeface="思源黑体 CN Bold" pitchFamily="34" charset="-122"/>
                <a:ea typeface="思源黑体 CN Bold" pitchFamily="34" charset="-122"/>
              </a:rPr>
              <a:t>系统演示</a:t>
            </a:r>
            <a:endParaRPr lang="en-US" altLang="zh-CN" sz="3200" b="0" dirty="0">
              <a:solidFill>
                <a:schemeClr val="bg1"/>
              </a:solidFill>
              <a:latin typeface="思源黑体 CN Bold" pitchFamily="34" charset="-122"/>
              <a:ea typeface="思源黑体 CN Bold" pitchFamily="34" charset="-122"/>
            </a:endParaRPr>
          </a:p>
        </p:txBody>
      </p:sp>
      <p:grpSp>
        <p:nvGrpSpPr>
          <p:cNvPr id="7" name="组合 6"/>
          <p:cNvGrpSpPr/>
          <p:nvPr/>
        </p:nvGrpSpPr>
        <p:grpSpPr>
          <a:xfrm rot="10800000">
            <a:off x="10415614" y="-16042"/>
            <a:ext cx="2261177" cy="1283368"/>
            <a:chOff x="346528" y="801721"/>
            <a:chExt cx="2142968" cy="1216277"/>
          </a:xfrm>
        </p:grpSpPr>
        <p:sp>
          <p:nvSpPr>
            <p:cNvPr id="8" name="椭圆 7"/>
            <p:cNvSpPr/>
            <p:nvPr/>
          </p:nvSpPr>
          <p:spPr>
            <a:xfrm rot="18931689">
              <a:off x="346528" y="1140656"/>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9" name="直角三角形 8"/>
            <p:cNvSpPr/>
            <p:nvPr/>
          </p:nvSpPr>
          <p:spPr>
            <a:xfrm rot="5400000">
              <a:off x="809873" y="801721"/>
              <a:ext cx="1216277" cy="12162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86" name="矩形 1285"/>
          <p:cNvSpPr/>
          <p:nvPr/>
        </p:nvSpPr>
        <p:spPr>
          <a:xfrm>
            <a:off x="5012282" y="1275250"/>
            <a:ext cx="5541418" cy="1200329"/>
          </a:xfrm>
          <a:prstGeom prst="rect">
            <a:avLst/>
          </a:prstGeom>
        </p:spPr>
        <p:txBody>
          <a:bodyPr wrap="square">
            <a:spAutoFit/>
          </a:bodyPr>
          <a:lstStyle/>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检测报告可以在线查看和下载保存。</a:t>
            </a:r>
          </a:p>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检测报告包含</a:t>
            </a:r>
            <a:r>
              <a:rPr lang="zh-CN" altLang="en-US" sz="1600" dirty="0" smtClean="0">
                <a:solidFill>
                  <a:srgbClr val="C00000"/>
                </a:solidFill>
                <a:latin typeface="思源黑体 CN Medium" pitchFamily="34" charset="-122"/>
                <a:ea typeface="思源黑体 CN Medium" pitchFamily="34" charset="-122"/>
                <a:cs typeface="Arial" pitchFamily="34" charset="0"/>
              </a:rPr>
              <a:t>简介报告</a:t>
            </a: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a:t>
            </a:r>
            <a:r>
              <a:rPr lang="zh-CN" altLang="en-US" sz="1600" dirty="0" smtClean="0">
                <a:solidFill>
                  <a:srgbClr val="C00000"/>
                </a:solidFill>
                <a:latin typeface="思源黑体 CN Medium" pitchFamily="34" charset="-122"/>
                <a:ea typeface="思源黑体 CN Medium" pitchFamily="34" charset="-122"/>
                <a:cs typeface="Arial" pitchFamily="34" charset="0"/>
              </a:rPr>
              <a:t>比对报告</a:t>
            </a: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a:t>
            </a:r>
            <a:r>
              <a:rPr lang="zh-CN" altLang="en-US" sz="1600" dirty="0" smtClean="0">
                <a:solidFill>
                  <a:srgbClr val="C00000"/>
                </a:solidFill>
                <a:latin typeface="思源黑体 CN Medium" pitchFamily="34" charset="-122"/>
                <a:ea typeface="思源黑体 CN Medium" pitchFamily="34" charset="-122"/>
                <a:cs typeface="Arial" pitchFamily="34" charset="0"/>
              </a:rPr>
              <a:t>详细报告</a:t>
            </a: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及</a:t>
            </a:r>
            <a:r>
              <a:rPr lang="en-US" altLang="zh-CN" sz="1600" dirty="0" smtClean="0">
                <a:solidFill>
                  <a:srgbClr val="C00000"/>
                </a:solidFill>
                <a:latin typeface="思源黑体 CN Medium" pitchFamily="34" charset="-122"/>
                <a:ea typeface="思源黑体 CN Medium" pitchFamily="34" charset="-122"/>
                <a:cs typeface="Arial" pitchFamily="34" charset="0"/>
              </a:rPr>
              <a:t>PDF</a:t>
            </a:r>
            <a:r>
              <a:rPr lang="zh-CN" altLang="en-US" sz="1600" dirty="0" smtClean="0">
                <a:solidFill>
                  <a:srgbClr val="C00000"/>
                </a:solidFill>
                <a:latin typeface="思源黑体 CN Medium" pitchFamily="34" charset="-122"/>
                <a:ea typeface="思源黑体 CN Medium" pitchFamily="34" charset="-122"/>
                <a:cs typeface="Arial" pitchFamily="34" charset="0"/>
              </a:rPr>
              <a:t>报告</a:t>
            </a: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。多种呈现形式，方便适用于不同情况。</a:t>
            </a:r>
          </a:p>
        </p:txBody>
      </p:sp>
      <p:sp>
        <p:nvSpPr>
          <p:cNvPr id="1287" name="矩形 1286"/>
          <p:cNvSpPr/>
          <p:nvPr/>
        </p:nvSpPr>
        <p:spPr>
          <a:xfrm>
            <a:off x="1667697" y="1674060"/>
            <a:ext cx="2749471" cy="477054"/>
          </a:xfrm>
          <a:prstGeom prst="rect">
            <a:avLst/>
          </a:prstGeom>
        </p:spPr>
        <p:txBody>
          <a:bodyPr wrap="none">
            <a:spAutoFit/>
          </a:bodyPr>
          <a:lstStyle/>
          <a:p>
            <a:r>
              <a:rPr lang="zh-CN" altLang="en-US" sz="2500" dirty="0" smtClean="0">
                <a:solidFill>
                  <a:srgbClr val="44546A"/>
                </a:solidFill>
                <a:latin typeface="思源黑体 CN Bold" pitchFamily="34" charset="-122"/>
                <a:ea typeface="思源黑体 CN Bold" pitchFamily="34" charset="-122"/>
                <a:cs typeface="Arial" pitchFamily="34" charset="0"/>
              </a:rPr>
              <a:t>第五步：查看报告</a:t>
            </a:r>
          </a:p>
        </p:txBody>
      </p:sp>
      <p:pic>
        <p:nvPicPr>
          <p:cNvPr id="14" name="Picture 5" descr="QQ截图20150319144837"/>
          <p:cNvPicPr>
            <a:picLocks noChangeAspect="1" noChangeArrowheads="1"/>
          </p:cNvPicPr>
          <p:nvPr/>
        </p:nvPicPr>
        <p:blipFill>
          <a:blip r:embed="rId2" cstate="print"/>
          <a:srcRect/>
          <a:stretch>
            <a:fillRect/>
          </a:stretch>
        </p:blipFill>
        <p:spPr bwMode="auto">
          <a:xfrm>
            <a:off x="1511300" y="2578100"/>
            <a:ext cx="9001125" cy="3962400"/>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2821103816"/>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85593" y="1121891"/>
            <a:ext cx="6792203" cy="1759208"/>
            <a:chOff x="-110172" y="1246545"/>
            <a:chExt cx="6792203" cy="1759208"/>
          </a:xfrm>
        </p:grpSpPr>
        <p:sp>
          <p:nvSpPr>
            <p:cNvPr id="1028" name="矩形 1027"/>
            <p:cNvSpPr/>
            <p:nvPr/>
          </p:nvSpPr>
          <p:spPr>
            <a:xfrm>
              <a:off x="551544" y="1572151"/>
              <a:ext cx="5354324" cy="1107996"/>
            </a:xfrm>
            <a:prstGeom prst="rect">
              <a:avLst/>
            </a:prstGeom>
            <a:pattFill prst="wd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3061832" y="1895317"/>
              <a:ext cx="1415772" cy="461665"/>
            </a:xfrm>
            <a:prstGeom prst="rect">
              <a:avLst/>
            </a:prstGeom>
            <a:noFill/>
          </p:spPr>
          <p:txBody>
            <a:bodyPr wrap="none" rtlCol="0">
              <a:spAutoFit/>
            </a:bodyPr>
            <a:lstStyle>
              <a:defPPr>
                <a:defRPr lang="zh-CN"/>
              </a:defPPr>
              <a:lvl1pPr>
                <a:defRPr b="1">
                  <a:solidFill>
                    <a:schemeClr val="accent1"/>
                  </a:solidFill>
                  <a:latin typeface="Calibri" panose="020F0502020204030204" pitchFamily="34" charset="0"/>
                  <a:ea typeface="Adobe Gothic Std B" panose="020B0800000000000000" pitchFamily="34" charset="-128"/>
                </a:defRPr>
              </a:lvl1pPr>
            </a:lstStyle>
            <a:p>
              <a:r>
                <a:rPr lang="zh-CN" altLang="en-US" sz="2400" dirty="0" smtClean="0">
                  <a:solidFill>
                    <a:schemeClr val="tx2"/>
                  </a:solidFill>
                  <a:latin typeface="思源黑体 CN Bold" pitchFamily="34" charset="-122"/>
                  <a:ea typeface="思源黑体 CN Bold" pitchFamily="34" charset="-122"/>
                  <a:cs typeface="经典美黑简" pitchFamily="49" charset="-122"/>
                </a:rPr>
                <a:t>产品简介</a:t>
              </a:r>
              <a:endParaRPr lang="en-US" altLang="zh-CN" sz="2400" dirty="0">
                <a:solidFill>
                  <a:schemeClr val="tx2"/>
                </a:solidFill>
                <a:latin typeface="思源黑体 CN Bold" pitchFamily="34" charset="-122"/>
                <a:ea typeface="思源黑体 CN Bold" pitchFamily="34" charset="-122"/>
                <a:cs typeface="经典美黑简" pitchFamily="49" charset="-122"/>
              </a:endParaRPr>
            </a:p>
          </p:txBody>
        </p:sp>
        <p:sp>
          <p:nvSpPr>
            <p:cNvPr id="22" name="文本框 21"/>
            <p:cNvSpPr txBox="1"/>
            <p:nvPr/>
          </p:nvSpPr>
          <p:spPr>
            <a:xfrm>
              <a:off x="2065809" y="1572151"/>
              <a:ext cx="960519" cy="1107996"/>
            </a:xfrm>
            <a:prstGeom prst="rect">
              <a:avLst/>
            </a:prstGeom>
            <a:noFill/>
          </p:spPr>
          <p:txBody>
            <a:bodyPr wrap="none" rtlCol="0">
              <a:spAutoFit/>
            </a:bodyPr>
            <a:lstStyle/>
            <a:p>
              <a:r>
                <a:rPr lang="en-US" altLang="zh-CN" sz="6600" dirty="0" smtClean="0">
                  <a:ln w="28575">
                    <a:solidFill>
                      <a:schemeClr val="bg1"/>
                    </a:solidFill>
                  </a:ln>
                  <a:solidFill>
                    <a:schemeClr val="accent1"/>
                  </a:solidFill>
                  <a:effectLst>
                    <a:outerShdw blurRad="88900" dist="38100" dir="8100000" algn="tr" rotWithShape="0">
                      <a:prstClr val="black">
                        <a:alpha val="40000"/>
                      </a:prstClr>
                    </a:outerShdw>
                  </a:effectLst>
                  <a:latin typeface="Impact" panose="020B0806030902050204" pitchFamily="34" charset="0"/>
                </a:rPr>
                <a:t>01</a:t>
              </a:r>
              <a:endParaRPr lang="zh-CN" altLang="en-US" sz="6600" dirty="0">
                <a:ln w="28575">
                  <a:solidFill>
                    <a:schemeClr val="bg1"/>
                  </a:solidFill>
                </a:ln>
                <a:solidFill>
                  <a:schemeClr val="accent1"/>
                </a:solidFill>
                <a:effectLst>
                  <a:outerShdw blurRad="88900" dist="38100" dir="8100000" algn="tr" rotWithShape="0">
                    <a:prstClr val="black">
                      <a:alpha val="40000"/>
                    </a:prstClr>
                  </a:outerShdw>
                </a:effectLst>
                <a:latin typeface="Impact" panose="020B0806030902050204" pitchFamily="34" charset="0"/>
              </a:endParaRPr>
            </a:p>
          </p:txBody>
        </p:sp>
        <p:grpSp>
          <p:nvGrpSpPr>
            <p:cNvPr id="1025" name="组合 1024"/>
            <p:cNvGrpSpPr/>
            <p:nvPr/>
          </p:nvGrpSpPr>
          <p:grpSpPr>
            <a:xfrm>
              <a:off x="-110172" y="1246545"/>
              <a:ext cx="2694968" cy="1759208"/>
              <a:chOff x="327478" y="801721"/>
              <a:chExt cx="2694968" cy="1759208"/>
            </a:xfrm>
          </p:grpSpPr>
          <p:sp>
            <p:nvSpPr>
              <p:cNvPr id="31" name="椭圆 30"/>
              <p:cNvSpPr/>
              <p:nvPr/>
            </p:nvSpPr>
            <p:spPr>
              <a:xfrm rot="18931689">
                <a:off x="327478" y="1389688"/>
                <a:ext cx="2694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024" name="直角三角形 1023"/>
              <p:cNvSpPr/>
              <p:nvPr/>
            </p:nvSpPr>
            <p:spPr>
              <a:xfrm rot="5400000">
                <a:off x="809873" y="801721"/>
                <a:ext cx="1759208" cy="175920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rot="10800000">
              <a:off x="3987063" y="1246545"/>
              <a:ext cx="2694968" cy="1759208"/>
              <a:chOff x="327478" y="801721"/>
              <a:chExt cx="2694968" cy="1759208"/>
            </a:xfrm>
          </p:grpSpPr>
          <p:sp>
            <p:nvSpPr>
              <p:cNvPr id="46" name="椭圆 45"/>
              <p:cNvSpPr/>
              <p:nvPr/>
            </p:nvSpPr>
            <p:spPr>
              <a:xfrm rot="18931689">
                <a:off x="327478" y="1389688"/>
                <a:ext cx="2694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7" name="直角三角形 46"/>
              <p:cNvSpPr/>
              <p:nvPr/>
            </p:nvSpPr>
            <p:spPr>
              <a:xfrm rot="5400000">
                <a:off x="809873" y="801721"/>
                <a:ext cx="1759208" cy="175920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 name="组合 4"/>
          <p:cNvGrpSpPr/>
          <p:nvPr/>
        </p:nvGrpSpPr>
        <p:grpSpPr>
          <a:xfrm>
            <a:off x="4408587" y="4031154"/>
            <a:ext cx="6777688" cy="1759208"/>
            <a:chOff x="-95657" y="3856418"/>
            <a:chExt cx="6777688" cy="1759208"/>
          </a:xfrm>
        </p:grpSpPr>
        <p:sp>
          <p:nvSpPr>
            <p:cNvPr id="65" name="矩形 64"/>
            <p:cNvSpPr/>
            <p:nvPr/>
          </p:nvSpPr>
          <p:spPr>
            <a:xfrm>
              <a:off x="551545" y="4182024"/>
              <a:ext cx="5354322" cy="1107996"/>
            </a:xfrm>
            <a:prstGeom prst="rect">
              <a:avLst/>
            </a:prstGeom>
            <a:pattFill prst="wd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p:cNvSpPr txBox="1"/>
            <p:nvPr/>
          </p:nvSpPr>
          <p:spPr>
            <a:xfrm>
              <a:off x="3263537" y="4505190"/>
              <a:ext cx="1415772" cy="461665"/>
            </a:xfrm>
            <a:prstGeom prst="rect">
              <a:avLst/>
            </a:prstGeom>
            <a:noFill/>
          </p:spPr>
          <p:txBody>
            <a:bodyPr wrap="none" rtlCol="0">
              <a:spAutoFit/>
            </a:bodyPr>
            <a:lstStyle>
              <a:defPPr>
                <a:defRPr lang="zh-CN"/>
              </a:defPPr>
              <a:lvl1pPr>
                <a:defRPr b="1">
                  <a:solidFill>
                    <a:schemeClr val="accent1"/>
                  </a:solidFill>
                  <a:latin typeface="Calibri" panose="020F0502020204030204" pitchFamily="34" charset="0"/>
                  <a:ea typeface="Adobe Gothic Std B" panose="020B0800000000000000" pitchFamily="34" charset="-128"/>
                </a:defRPr>
              </a:lvl1pPr>
            </a:lstStyle>
            <a:p>
              <a:r>
                <a:rPr lang="zh-CN" altLang="en-US" sz="2400" dirty="0" smtClean="0">
                  <a:solidFill>
                    <a:schemeClr val="tx2"/>
                  </a:solidFill>
                  <a:latin typeface="思源黑体 CN Bold" pitchFamily="34" charset="-122"/>
                  <a:ea typeface="思源黑体 CN Bold" pitchFamily="34" charset="-122"/>
                </a:rPr>
                <a:t>系统演示</a:t>
              </a:r>
              <a:endParaRPr lang="en-US" altLang="zh-CN" sz="2400" dirty="0">
                <a:solidFill>
                  <a:schemeClr val="tx2"/>
                </a:solidFill>
                <a:latin typeface="思源黑体 CN Bold" pitchFamily="34" charset="-122"/>
                <a:ea typeface="思源黑体 CN Bold" pitchFamily="34" charset="-122"/>
              </a:endParaRPr>
            </a:p>
          </p:txBody>
        </p:sp>
        <p:sp>
          <p:nvSpPr>
            <p:cNvPr id="29" name="文本框 28"/>
            <p:cNvSpPr txBox="1"/>
            <p:nvPr/>
          </p:nvSpPr>
          <p:spPr>
            <a:xfrm>
              <a:off x="2146491" y="4182024"/>
              <a:ext cx="1087157" cy="1107996"/>
            </a:xfrm>
            <a:prstGeom prst="rect">
              <a:avLst/>
            </a:prstGeom>
            <a:noFill/>
          </p:spPr>
          <p:txBody>
            <a:bodyPr wrap="none" rtlCol="0">
              <a:spAutoFit/>
            </a:bodyPr>
            <a:lstStyle/>
            <a:p>
              <a:r>
                <a:rPr lang="en-US" altLang="zh-CN" sz="6600" dirty="0" smtClean="0">
                  <a:ln w="28575">
                    <a:solidFill>
                      <a:schemeClr val="bg1"/>
                    </a:solidFill>
                  </a:ln>
                  <a:solidFill>
                    <a:schemeClr val="accent1"/>
                  </a:solidFill>
                  <a:effectLst>
                    <a:outerShdw blurRad="88900" dist="38100" dir="8100000" algn="tr" rotWithShape="0">
                      <a:prstClr val="black">
                        <a:alpha val="40000"/>
                      </a:prstClr>
                    </a:outerShdw>
                  </a:effectLst>
                  <a:latin typeface="Impact" panose="020B0806030902050204" pitchFamily="34" charset="0"/>
                </a:rPr>
                <a:t>03</a:t>
              </a:r>
              <a:endParaRPr lang="zh-CN" altLang="en-US" sz="6600" dirty="0">
                <a:ln w="28575">
                  <a:solidFill>
                    <a:schemeClr val="bg1"/>
                  </a:solidFill>
                </a:ln>
                <a:solidFill>
                  <a:schemeClr val="accent1"/>
                </a:solidFill>
                <a:effectLst>
                  <a:outerShdw blurRad="88900" dist="38100" dir="8100000" algn="tr" rotWithShape="0">
                    <a:prstClr val="black">
                      <a:alpha val="40000"/>
                    </a:prstClr>
                  </a:outerShdw>
                </a:effectLst>
                <a:latin typeface="Impact" panose="020B0806030902050204" pitchFamily="34" charset="0"/>
              </a:endParaRPr>
            </a:p>
          </p:txBody>
        </p:sp>
        <p:grpSp>
          <p:nvGrpSpPr>
            <p:cNvPr id="41" name="组合 40"/>
            <p:cNvGrpSpPr/>
            <p:nvPr/>
          </p:nvGrpSpPr>
          <p:grpSpPr>
            <a:xfrm>
              <a:off x="-95657" y="3856418"/>
              <a:ext cx="2694968" cy="1759208"/>
              <a:chOff x="327478" y="801721"/>
              <a:chExt cx="2694968" cy="1759208"/>
            </a:xfrm>
          </p:grpSpPr>
          <p:sp>
            <p:nvSpPr>
              <p:cNvPr id="42" name="椭圆 41"/>
              <p:cNvSpPr/>
              <p:nvPr/>
            </p:nvSpPr>
            <p:spPr>
              <a:xfrm rot="18931689">
                <a:off x="327478" y="1389688"/>
                <a:ext cx="2694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3" name="直角三角形 42"/>
              <p:cNvSpPr/>
              <p:nvPr/>
            </p:nvSpPr>
            <p:spPr>
              <a:xfrm rot="5400000">
                <a:off x="809873" y="801721"/>
                <a:ext cx="1759208" cy="175920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rot="10800000">
              <a:off x="3987063" y="3856418"/>
              <a:ext cx="2694968" cy="1759208"/>
              <a:chOff x="327478" y="801721"/>
              <a:chExt cx="2694968" cy="1759208"/>
            </a:xfrm>
          </p:grpSpPr>
          <p:sp>
            <p:nvSpPr>
              <p:cNvPr id="55" name="椭圆 54"/>
              <p:cNvSpPr/>
              <p:nvPr/>
            </p:nvSpPr>
            <p:spPr>
              <a:xfrm rot="18931689">
                <a:off x="327478" y="1389688"/>
                <a:ext cx="2694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56" name="直角三角形 55"/>
              <p:cNvSpPr/>
              <p:nvPr/>
            </p:nvSpPr>
            <p:spPr>
              <a:xfrm rot="5400000">
                <a:off x="809873" y="801721"/>
                <a:ext cx="1759208" cy="175920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组合 2"/>
          <p:cNvGrpSpPr/>
          <p:nvPr/>
        </p:nvGrpSpPr>
        <p:grpSpPr>
          <a:xfrm>
            <a:off x="2733643" y="2576522"/>
            <a:ext cx="6792203" cy="1759209"/>
            <a:chOff x="5701068" y="1246545"/>
            <a:chExt cx="6792203" cy="1759209"/>
          </a:xfrm>
        </p:grpSpPr>
        <p:sp>
          <p:nvSpPr>
            <p:cNvPr id="67" name="矩形 66"/>
            <p:cNvSpPr/>
            <p:nvPr/>
          </p:nvSpPr>
          <p:spPr>
            <a:xfrm>
              <a:off x="6362784" y="1572151"/>
              <a:ext cx="5354324" cy="1107996"/>
            </a:xfrm>
            <a:prstGeom prst="rect">
              <a:avLst/>
            </a:prstGeom>
            <a:pattFill prst="wd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p:cNvSpPr txBox="1"/>
            <p:nvPr/>
          </p:nvSpPr>
          <p:spPr>
            <a:xfrm>
              <a:off x="8967201" y="1895317"/>
              <a:ext cx="1415772" cy="461665"/>
            </a:xfrm>
            <a:prstGeom prst="rect">
              <a:avLst/>
            </a:prstGeom>
            <a:noFill/>
          </p:spPr>
          <p:txBody>
            <a:bodyPr wrap="none" rtlCol="0">
              <a:spAutoFit/>
            </a:bodyPr>
            <a:lstStyle>
              <a:defPPr>
                <a:defRPr lang="zh-CN"/>
              </a:defPPr>
              <a:lvl1pPr>
                <a:defRPr b="1">
                  <a:solidFill>
                    <a:schemeClr val="accent1"/>
                  </a:solidFill>
                  <a:latin typeface="Calibri" panose="020F0502020204030204" pitchFamily="34" charset="0"/>
                  <a:ea typeface="Adobe Gothic Std B" panose="020B0800000000000000" pitchFamily="34" charset="-128"/>
                </a:defRPr>
              </a:lvl1pPr>
            </a:lstStyle>
            <a:p>
              <a:r>
                <a:rPr lang="zh-CN" altLang="en-US" sz="2400" dirty="0" smtClean="0">
                  <a:solidFill>
                    <a:schemeClr val="tx2"/>
                  </a:solidFill>
                  <a:latin typeface="思源黑体 CN Bold" pitchFamily="34" charset="-122"/>
                  <a:ea typeface="思源黑体 CN Bold" pitchFamily="34" charset="-122"/>
                </a:rPr>
                <a:t>功能介绍</a:t>
              </a:r>
              <a:endParaRPr lang="en-US" altLang="zh-CN" sz="2400" dirty="0">
                <a:solidFill>
                  <a:schemeClr val="tx2"/>
                </a:solidFill>
                <a:latin typeface="思源黑体 CN Bold" pitchFamily="34" charset="-122"/>
                <a:ea typeface="思源黑体 CN Bold" pitchFamily="34" charset="-122"/>
              </a:endParaRPr>
            </a:p>
          </p:txBody>
        </p:sp>
        <p:sp>
          <p:nvSpPr>
            <p:cNvPr id="70" name="文本框 69"/>
            <p:cNvSpPr txBox="1"/>
            <p:nvPr/>
          </p:nvSpPr>
          <p:spPr>
            <a:xfrm>
              <a:off x="7971178" y="1572151"/>
              <a:ext cx="1063112" cy="1107996"/>
            </a:xfrm>
            <a:prstGeom prst="rect">
              <a:avLst/>
            </a:prstGeom>
            <a:noFill/>
          </p:spPr>
          <p:txBody>
            <a:bodyPr wrap="none" rtlCol="0">
              <a:spAutoFit/>
            </a:bodyPr>
            <a:lstStyle/>
            <a:p>
              <a:r>
                <a:rPr lang="en-US" altLang="zh-CN" sz="6600" dirty="0" smtClean="0">
                  <a:ln w="28575">
                    <a:solidFill>
                      <a:schemeClr val="bg1"/>
                    </a:solidFill>
                  </a:ln>
                  <a:solidFill>
                    <a:schemeClr val="accent1"/>
                  </a:solidFill>
                  <a:effectLst>
                    <a:outerShdw blurRad="88900" dist="38100" dir="8100000" algn="tr" rotWithShape="0">
                      <a:prstClr val="black">
                        <a:alpha val="40000"/>
                      </a:prstClr>
                    </a:outerShdw>
                  </a:effectLst>
                  <a:latin typeface="Impact" panose="020B0806030902050204" pitchFamily="34" charset="0"/>
                </a:rPr>
                <a:t>02</a:t>
              </a:r>
              <a:endParaRPr lang="zh-CN" altLang="en-US" sz="6600" dirty="0">
                <a:ln w="28575">
                  <a:solidFill>
                    <a:schemeClr val="bg1"/>
                  </a:solidFill>
                </a:ln>
                <a:solidFill>
                  <a:schemeClr val="accent1"/>
                </a:solidFill>
                <a:effectLst>
                  <a:outerShdw blurRad="88900" dist="38100" dir="8100000" algn="tr" rotWithShape="0">
                    <a:prstClr val="black">
                      <a:alpha val="40000"/>
                    </a:prstClr>
                  </a:outerShdw>
                </a:effectLst>
                <a:latin typeface="Impact" panose="020B0806030902050204" pitchFamily="34" charset="0"/>
              </a:endParaRPr>
            </a:p>
          </p:txBody>
        </p:sp>
        <p:grpSp>
          <p:nvGrpSpPr>
            <p:cNvPr id="72" name="组合 71"/>
            <p:cNvGrpSpPr/>
            <p:nvPr/>
          </p:nvGrpSpPr>
          <p:grpSpPr>
            <a:xfrm>
              <a:off x="5701068" y="1246545"/>
              <a:ext cx="2694968" cy="1759208"/>
              <a:chOff x="327478" y="801721"/>
              <a:chExt cx="2694968" cy="1759208"/>
            </a:xfrm>
          </p:grpSpPr>
          <p:sp>
            <p:nvSpPr>
              <p:cNvPr id="73" name="椭圆 72"/>
              <p:cNvSpPr/>
              <p:nvPr/>
            </p:nvSpPr>
            <p:spPr>
              <a:xfrm rot="18931689">
                <a:off x="327478" y="1389688"/>
                <a:ext cx="2694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74" name="直角三角形 73"/>
              <p:cNvSpPr/>
              <p:nvPr/>
            </p:nvSpPr>
            <p:spPr>
              <a:xfrm rot="5400000">
                <a:off x="809873" y="801721"/>
                <a:ext cx="1759208" cy="175920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8" name="组合 77"/>
            <p:cNvGrpSpPr/>
            <p:nvPr/>
          </p:nvGrpSpPr>
          <p:grpSpPr>
            <a:xfrm rot="10800000">
              <a:off x="9798303" y="1246546"/>
              <a:ext cx="2694968" cy="1759208"/>
              <a:chOff x="327478" y="801721"/>
              <a:chExt cx="2694968" cy="1759208"/>
            </a:xfrm>
          </p:grpSpPr>
          <p:sp>
            <p:nvSpPr>
              <p:cNvPr id="79" name="椭圆 78"/>
              <p:cNvSpPr/>
              <p:nvPr/>
            </p:nvSpPr>
            <p:spPr>
              <a:xfrm rot="18931689">
                <a:off x="327478" y="1389688"/>
                <a:ext cx="2694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80" name="直角三角形 79"/>
              <p:cNvSpPr/>
              <p:nvPr/>
            </p:nvSpPr>
            <p:spPr>
              <a:xfrm rot="5400000">
                <a:off x="809873" y="801721"/>
                <a:ext cx="1759208" cy="175920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 xmlns:p14="http://schemas.microsoft.com/office/powerpoint/2010/main" val="39191927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40632" y="208547"/>
            <a:ext cx="11951368" cy="8662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69263" y="0"/>
            <a:ext cx="2261177" cy="1283368"/>
            <a:chOff x="346528" y="801721"/>
            <a:chExt cx="2142968" cy="1216277"/>
          </a:xfrm>
        </p:grpSpPr>
        <p:sp>
          <p:nvSpPr>
            <p:cNvPr id="3" name="椭圆 2"/>
            <p:cNvSpPr/>
            <p:nvPr/>
          </p:nvSpPr>
          <p:spPr>
            <a:xfrm rot="18931689">
              <a:off x="346528" y="1140656"/>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 name="直角三角形 3"/>
            <p:cNvSpPr/>
            <p:nvPr/>
          </p:nvSpPr>
          <p:spPr>
            <a:xfrm rot="5400000">
              <a:off x="809873" y="801721"/>
              <a:ext cx="1216277" cy="12162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901886" y="360148"/>
            <a:ext cx="1826141" cy="584775"/>
          </a:xfrm>
          <a:prstGeom prst="rect">
            <a:avLst/>
          </a:prstGeom>
          <a:noFill/>
        </p:spPr>
        <p:txBody>
          <a:bodyPr wrap="none" rtlCol="0">
            <a:spAutoFit/>
          </a:bodyPr>
          <a:lstStyle>
            <a:defPPr>
              <a:defRPr lang="zh-CN"/>
            </a:defPPr>
            <a:lvl1pPr>
              <a:defRPr b="1">
                <a:solidFill>
                  <a:schemeClr val="accent1"/>
                </a:solidFill>
                <a:latin typeface="Calibri" panose="020F0502020204030204" pitchFamily="34" charset="0"/>
                <a:ea typeface="Adobe Gothic Std B" panose="020B0800000000000000" pitchFamily="34" charset="-128"/>
              </a:defRPr>
            </a:lvl1pPr>
          </a:lstStyle>
          <a:p>
            <a:r>
              <a:rPr lang="zh-CN" altLang="en-US" sz="3200" b="0" dirty="0" smtClean="0">
                <a:solidFill>
                  <a:schemeClr val="bg1"/>
                </a:solidFill>
                <a:latin typeface="思源黑体 CN Bold" pitchFamily="34" charset="-122"/>
                <a:ea typeface="思源黑体 CN Bold" pitchFamily="34" charset="-122"/>
              </a:rPr>
              <a:t>系统演示</a:t>
            </a:r>
            <a:endParaRPr lang="en-US" altLang="zh-CN" sz="3200" b="0" dirty="0">
              <a:solidFill>
                <a:schemeClr val="bg1"/>
              </a:solidFill>
              <a:latin typeface="思源黑体 CN Bold" pitchFamily="34" charset="-122"/>
              <a:ea typeface="思源黑体 CN Bold" pitchFamily="34" charset="-122"/>
            </a:endParaRPr>
          </a:p>
        </p:txBody>
      </p:sp>
      <p:grpSp>
        <p:nvGrpSpPr>
          <p:cNvPr id="7" name="组合 6"/>
          <p:cNvGrpSpPr/>
          <p:nvPr/>
        </p:nvGrpSpPr>
        <p:grpSpPr>
          <a:xfrm rot="10800000">
            <a:off x="10415614" y="-16042"/>
            <a:ext cx="2261177" cy="1283368"/>
            <a:chOff x="346528" y="801721"/>
            <a:chExt cx="2142968" cy="1216277"/>
          </a:xfrm>
        </p:grpSpPr>
        <p:sp>
          <p:nvSpPr>
            <p:cNvPr id="8" name="椭圆 7"/>
            <p:cNvSpPr/>
            <p:nvPr/>
          </p:nvSpPr>
          <p:spPr>
            <a:xfrm rot="18931689">
              <a:off x="346528" y="1140656"/>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9" name="直角三角形 8"/>
            <p:cNvSpPr/>
            <p:nvPr/>
          </p:nvSpPr>
          <p:spPr>
            <a:xfrm rot="5400000">
              <a:off x="809873" y="801721"/>
              <a:ext cx="1216277" cy="12162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86" name="矩形 1285"/>
          <p:cNvSpPr/>
          <p:nvPr/>
        </p:nvSpPr>
        <p:spPr>
          <a:xfrm>
            <a:off x="4580482" y="1491150"/>
            <a:ext cx="5541418" cy="792396"/>
          </a:xfrm>
          <a:prstGeom prst="rect">
            <a:avLst/>
          </a:prstGeom>
        </p:spPr>
        <p:txBody>
          <a:bodyPr wrap="square">
            <a:spAutoFit/>
          </a:bodyPr>
          <a:lstStyle/>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红色表示被检出相似的片段，右测会注明具体一个片段的相似比，以及该片段和相似片段，出处等信息。</a:t>
            </a:r>
          </a:p>
        </p:txBody>
      </p:sp>
      <p:sp>
        <p:nvSpPr>
          <p:cNvPr id="1287" name="矩形 1286"/>
          <p:cNvSpPr/>
          <p:nvPr/>
        </p:nvSpPr>
        <p:spPr>
          <a:xfrm>
            <a:off x="2391597" y="1674060"/>
            <a:ext cx="1467068" cy="477054"/>
          </a:xfrm>
          <a:prstGeom prst="rect">
            <a:avLst/>
          </a:prstGeom>
        </p:spPr>
        <p:txBody>
          <a:bodyPr wrap="none">
            <a:spAutoFit/>
          </a:bodyPr>
          <a:lstStyle/>
          <a:p>
            <a:r>
              <a:rPr lang="zh-CN" altLang="en-US" sz="2500" dirty="0" smtClean="0">
                <a:solidFill>
                  <a:srgbClr val="44546A"/>
                </a:solidFill>
                <a:latin typeface="思源黑体 CN Bold" pitchFamily="34" charset="-122"/>
                <a:ea typeface="思源黑体 CN Bold" pitchFamily="34" charset="-122"/>
                <a:cs typeface="Arial" pitchFamily="34" charset="0"/>
              </a:rPr>
              <a:t>比对报告</a:t>
            </a:r>
          </a:p>
        </p:txBody>
      </p:sp>
      <p:pic>
        <p:nvPicPr>
          <p:cNvPr id="13" name="Picture 15" descr="QQ截图20150319150424"/>
          <p:cNvPicPr>
            <a:picLocks noChangeAspect="1" noChangeArrowheads="1"/>
          </p:cNvPicPr>
          <p:nvPr/>
        </p:nvPicPr>
        <p:blipFill>
          <a:blip r:embed="rId2" cstate="print"/>
          <a:srcRect b="17484"/>
          <a:stretch>
            <a:fillRect/>
          </a:stretch>
        </p:blipFill>
        <p:spPr bwMode="auto">
          <a:xfrm>
            <a:off x="1549400" y="2653652"/>
            <a:ext cx="9118600" cy="3836048"/>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2821103816"/>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40632" y="208547"/>
            <a:ext cx="11951368" cy="8662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69263" y="0"/>
            <a:ext cx="2261177" cy="1283368"/>
            <a:chOff x="346528" y="801721"/>
            <a:chExt cx="2142968" cy="1216277"/>
          </a:xfrm>
        </p:grpSpPr>
        <p:sp>
          <p:nvSpPr>
            <p:cNvPr id="3" name="椭圆 2"/>
            <p:cNvSpPr/>
            <p:nvPr/>
          </p:nvSpPr>
          <p:spPr>
            <a:xfrm rot="18931689">
              <a:off x="346528" y="1140656"/>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 name="直角三角形 3"/>
            <p:cNvSpPr/>
            <p:nvPr/>
          </p:nvSpPr>
          <p:spPr>
            <a:xfrm rot="5400000">
              <a:off x="809873" y="801721"/>
              <a:ext cx="1216277" cy="12162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901886" y="360148"/>
            <a:ext cx="1826141" cy="584775"/>
          </a:xfrm>
          <a:prstGeom prst="rect">
            <a:avLst/>
          </a:prstGeom>
          <a:noFill/>
        </p:spPr>
        <p:txBody>
          <a:bodyPr wrap="none" rtlCol="0">
            <a:spAutoFit/>
          </a:bodyPr>
          <a:lstStyle>
            <a:defPPr>
              <a:defRPr lang="zh-CN"/>
            </a:defPPr>
            <a:lvl1pPr>
              <a:defRPr b="1">
                <a:solidFill>
                  <a:schemeClr val="accent1"/>
                </a:solidFill>
                <a:latin typeface="Calibri" panose="020F0502020204030204" pitchFamily="34" charset="0"/>
                <a:ea typeface="Adobe Gothic Std B" panose="020B0800000000000000" pitchFamily="34" charset="-128"/>
              </a:defRPr>
            </a:lvl1pPr>
          </a:lstStyle>
          <a:p>
            <a:r>
              <a:rPr lang="zh-CN" altLang="en-US" sz="3200" b="0" dirty="0" smtClean="0">
                <a:solidFill>
                  <a:schemeClr val="bg1"/>
                </a:solidFill>
                <a:latin typeface="思源黑体 CN Bold" pitchFamily="34" charset="-122"/>
                <a:ea typeface="思源黑体 CN Bold" pitchFamily="34" charset="-122"/>
              </a:rPr>
              <a:t>系统演示</a:t>
            </a:r>
            <a:endParaRPr lang="en-US" altLang="zh-CN" sz="3200" b="0" dirty="0">
              <a:solidFill>
                <a:schemeClr val="bg1"/>
              </a:solidFill>
              <a:latin typeface="思源黑体 CN Bold" pitchFamily="34" charset="-122"/>
              <a:ea typeface="思源黑体 CN Bold" pitchFamily="34" charset="-122"/>
            </a:endParaRPr>
          </a:p>
        </p:txBody>
      </p:sp>
      <p:grpSp>
        <p:nvGrpSpPr>
          <p:cNvPr id="7" name="组合 6"/>
          <p:cNvGrpSpPr/>
          <p:nvPr/>
        </p:nvGrpSpPr>
        <p:grpSpPr>
          <a:xfrm rot="10800000">
            <a:off x="10415614" y="-16042"/>
            <a:ext cx="2261177" cy="1283368"/>
            <a:chOff x="346528" y="801721"/>
            <a:chExt cx="2142968" cy="1216277"/>
          </a:xfrm>
        </p:grpSpPr>
        <p:sp>
          <p:nvSpPr>
            <p:cNvPr id="8" name="椭圆 7"/>
            <p:cNvSpPr/>
            <p:nvPr/>
          </p:nvSpPr>
          <p:spPr>
            <a:xfrm rot="18931689">
              <a:off x="346528" y="1140656"/>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9" name="直角三角形 8"/>
            <p:cNvSpPr/>
            <p:nvPr/>
          </p:nvSpPr>
          <p:spPr>
            <a:xfrm rot="5400000">
              <a:off x="809873" y="801721"/>
              <a:ext cx="1216277" cy="12162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86" name="矩形 1285"/>
          <p:cNvSpPr/>
          <p:nvPr/>
        </p:nvSpPr>
        <p:spPr>
          <a:xfrm>
            <a:off x="1196257" y="3576998"/>
            <a:ext cx="3094890" cy="792396"/>
          </a:xfrm>
          <a:prstGeom prst="rect">
            <a:avLst/>
          </a:prstGeom>
        </p:spPr>
        <p:txBody>
          <a:bodyPr wrap="square">
            <a:spAutoFit/>
          </a:bodyPr>
          <a:lstStyle/>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可查看和下载完整的整体报告。整体报告可看到更加详细的信息。</a:t>
            </a:r>
          </a:p>
        </p:txBody>
      </p:sp>
      <p:sp>
        <p:nvSpPr>
          <p:cNvPr id="1287" name="矩形 1286"/>
          <p:cNvSpPr/>
          <p:nvPr/>
        </p:nvSpPr>
        <p:spPr>
          <a:xfrm>
            <a:off x="1203455" y="3061408"/>
            <a:ext cx="1467068" cy="477054"/>
          </a:xfrm>
          <a:prstGeom prst="rect">
            <a:avLst/>
          </a:prstGeom>
        </p:spPr>
        <p:txBody>
          <a:bodyPr wrap="none">
            <a:spAutoFit/>
          </a:bodyPr>
          <a:lstStyle/>
          <a:p>
            <a:r>
              <a:rPr lang="zh-CN" altLang="en-US" sz="2500" dirty="0" smtClean="0">
                <a:solidFill>
                  <a:srgbClr val="44546A"/>
                </a:solidFill>
                <a:latin typeface="思源黑体 CN Bold" pitchFamily="34" charset="-122"/>
                <a:ea typeface="思源黑体 CN Bold" pitchFamily="34" charset="-122"/>
                <a:cs typeface="Arial" pitchFamily="34" charset="0"/>
              </a:rPr>
              <a:t>详细报告</a:t>
            </a:r>
          </a:p>
        </p:txBody>
      </p:sp>
      <p:pic>
        <p:nvPicPr>
          <p:cNvPr id="13" name="Picture 8" descr="QQ截图20150319150649"/>
          <p:cNvPicPr>
            <a:picLocks noChangeAspect="1" noChangeArrowheads="1"/>
          </p:cNvPicPr>
          <p:nvPr/>
        </p:nvPicPr>
        <p:blipFill>
          <a:blip r:embed="rId2" cstate="print"/>
          <a:srcRect/>
          <a:stretch>
            <a:fillRect/>
          </a:stretch>
        </p:blipFill>
        <p:spPr bwMode="auto">
          <a:xfrm>
            <a:off x="5387975" y="1409700"/>
            <a:ext cx="5460334" cy="5183188"/>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2821103816"/>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40632" y="208547"/>
            <a:ext cx="11951368" cy="8662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69263" y="0"/>
            <a:ext cx="2261177" cy="1283368"/>
            <a:chOff x="346528" y="801721"/>
            <a:chExt cx="2142968" cy="1216277"/>
          </a:xfrm>
        </p:grpSpPr>
        <p:sp>
          <p:nvSpPr>
            <p:cNvPr id="3" name="椭圆 2"/>
            <p:cNvSpPr/>
            <p:nvPr/>
          </p:nvSpPr>
          <p:spPr>
            <a:xfrm rot="18931689">
              <a:off x="346528" y="1140656"/>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 name="直角三角形 3"/>
            <p:cNvSpPr/>
            <p:nvPr/>
          </p:nvSpPr>
          <p:spPr>
            <a:xfrm rot="5400000">
              <a:off x="809873" y="801721"/>
              <a:ext cx="1216277" cy="12162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901886" y="360148"/>
            <a:ext cx="1826141" cy="584775"/>
          </a:xfrm>
          <a:prstGeom prst="rect">
            <a:avLst/>
          </a:prstGeom>
          <a:noFill/>
        </p:spPr>
        <p:txBody>
          <a:bodyPr wrap="none" rtlCol="0">
            <a:spAutoFit/>
          </a:bodyPr>
          <a:lstStyle>
            <a:defPPr>
              <a:defRPr lang="zh-CN"/>
            </a:defPPr>
            <a:lvl1pPr>
              <a:defRPr b="1">
                <a:solidFill>
                  <a:schemeClr val="accent1"/>
                </a:solidFill>
                <a:latin typeface="Calibri" panose="020F0502020204030204" pitchFamily="34" charset="0"/>
                <a:ea typeface="Adobe Gothic Std B" panose="020B0800000000000000" pitchFamily="34" charset="-128"/>
              </a:defRPr>
            </a:lvl1pPr>
          </a:lstStyle>
          <a:p>
            <a:r>
              <a:rPr lang="zh-CN" altLang="en-US" sz="3200" b="0" dirty="0" smtClean="0">
                <a:solidFill>
                  <a:schemeClr val="bg1"/>
                </a:solidFill>
                <a:latin typeface="思源黑体 CN Bold" pitchFamily="34" charset="-122"/>
                <a:ea typeface="思源黑体 CN Bold" pitchFamily="34" charset="-122"/>
              </a:rPr>
              <a:t>系统演示</a:t>
            </a:r>
            <a:endParaRPr lang="en-US" altLang="zh-CN" sz="3200" b="0" dirty="0">
              <a:solidFill>
                <a:schemeClr val="bg1"/>
              </a:solidFill>
              <a:latin typeface="思源黑体 CN Bold" pitchFamily="34" charset="-122"/>
              <a:ea typeface="思源黑体 CN Bold" pitchFamily="34" charset="-122"/>
            </a:endParaRPr>
          </a:p>
        </p:txBody>
      </p:sp>
      <p:grpSp>
        <p:nvGrpSpPr>
          <p:cNvPr id="7" name="组合 6"/>
          <p:cNvGrpSpPr/>
          <p:nvPr/>
        </p:nvGrpSpPr>
        <p:grpSpPr>
          <a:xfrm rot="10800000">
            <a:off x="10415614" y="-16042"/>
            <a:ext cx="2261177" cy="1283368"/>
            <a:chOff x="346528" y="801721"/>
            <a:chExt cx="2142968" cy="1216277"/>
          </a:xfrm>
        </p:grpSpPr>
        <p:sp>
          <p:nvSpPr>
            <p:cNvPr id="8" name="椭圆 7"/>
            <p:cNvSpPr/>
            <p:nvPr/>
          </p:nvSpPr>
          <p:spPr>
            <a:xfrm rot="18931689">
              <a:off x="346528" y="1140656"/>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9" name="直角三角形 8"/>
            <p:cNvSpPr/>
            <p:nvPr/>
          </p:nvSpPr>
          <p:spPr>
            <a:xfrm rot="5400000">
              <a:off x="809873" y="801721"/>
              <a:ext cx="1216277" cy="12162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86" name="矩形 1285"/>
          <p:cNvSpPr/>
          <p:nvPr/>
        </p:nvSpPr>
        <p:spPr>
          <a:xfrm>
            <a:off x="925930" y="3729398"/>
            <a:ext cx="4141370" cy="461665"/>
          </a:xfrm>
          <a:prstGeom prst="rect">
            <a:avLst/>
          </a:prstGeom>
        </p:spPr>
        <p:txBody>
          <a:bodyPr wrap="square">
            <a:spAutoFit/>
          </a:bodyPr>
          <a:lstStyle/>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右侧展示相似文献的片段数与其所占比率。</a:t>
            </a:r>
          </a:p>
        </p:txBody>
      </p:sp>
      <p:sp>
        <p:nvSpPr>
          <p:cNvPr id="1287" name="矩形 1286"/>
          <p:cNvSpPr/>
          <p:nvPr/>
        </p:nvSpPr>
        <p:spPr>
          <a:xfrm>
            <a:off x="907729" y="3239208"/>
            <a:ext cx="2108269" cy="477054"/>
          </a:xfrm>
          <a:prstGeom prst="rect">
            <a:avLst/>
          </a:prstGeom>
        </p:spPr>
        <p:txBody>
          <a:bodyPr wrap="none">
            <a:spAutoFit/>
          </a:bodyPr>
          <a:lstStyle/>
          <a:p>
            <a:r>
              <a:rPr lang="zh-CN" altLang="en-US" sz="2500" dirty="0" smtClean="0">
                <a:solidFill>
                  <a:srgbClr val="44546A"/>
                </a:solidFill>
                <a:latin typeface="思源黑体 CN Bold" pitchFamily="34" charset="-122"/>
                <a:ea typeface="思源黑体 CN Bold" pitchFamily="34" charset="-122"/>
                <a:cs typeface="Arial" pitchFamily="34" charset="0"/>
              </a:rPr>
              <a:t>相似文献列表</a:t>
            </a:r>
          </a:p>
        </p:txBody>
      </p:sp>
      <p:pic>
        <p:nvPicPr>
          <p:cNvPr id="14" name="Picture 10" descr="QQ截图20150319150835"/>
          <p:cNvPicPr>
            <a:picLocks noChangeAspect="1" noChangeArrowheads="1"/>
          </p:cNvPicPr>
          <p:nvPr/>
        </p:nvPicPr>
        <p:blipFill>
          <a:blip r:embed="rId2" cstate="print"/>
          <a:srcRect/>
          <a:stretch>
            <a:fillRect/>
          </a:stretch>
        </p:blipFill>
        <p:spPr bwMode="auto">
          <a:xfrm>
            <a:off x="5397500" y="1438046"/>
            <a:ext cx="5280025" cy="5034192"/>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2821103816"/>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40632" y="208547"/>
            <a:ext cx="11951368" cy="8662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69263" y="0"/>
            <a:ext cx="2261177" cy="1283368"/>
            <a:chOff x="346528" y="801721"/>
            <a:chExt cx="2142968" cy="1216277"/>
          </a:xfrm>
        </p:grpSpPr>
        <p:sp>
          <p:nvSpPr>
            <p:cNvPr id="3" name="椭圆 2"/>
            <p:cNvSpPr/>
            <p:nvPr/>
          </p:nvSpPr>
          <p:spPr>
            <a:xfrm rot="18931689">
              <a:off x="346528" y="1140656"/>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 name="直角三角形 3"/>
            <p:cNvSpPr/>
            <p:nvPr/>
          </p:nvSpPr>
          <p:spPr>
            <a:xfrm rot="5400000">
              <a:off x="809873" y="801721"/>
              <a:ext cx="1216277" cy="12162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901886" y="360148"/>
            <a:ext cx="1826141" cy="584775"/>
          </a:xfrm>
          <a:prstGeom prst="rect">
            <a:avLst/>
          </a:prstGeom>
          <a:noFill/>
        </p:spPr>
        <p:txBody>
          <a:bodyPr wrap="none" rtlCol="0">
            <a:spAutoFit/>
          </a:bodyPr>
          <a:lstStyle>
            <a:defPPr>
              <a:defRPr lang="zh-CN"/>
            </a:defPPr>
            <a:lvl1pPr>
              <a:defRPr b="1">
                <a:solidFill>
                  <a:schemeClr val="accent1"/>
                </a:solidFill>
                <a:latin typeface="Calibri" panose="020F0502020204030204" pitchFamily="34" charset="0"/>
                <a:ea typeface="Adobe Gothic Std B" panose="020B0800000000000000" pitchFamily="34" charset="-128"/>
              </a:defRPr>
            </a:lvl1pPr>
          </a:lstStyle>
          <a:p>
            <a:r>
              <a:rPr lang="zh-CN" altLang="en-US" sz="3200" b="0" dirty="0" smtClean="0">
                <a:solidFill>
                  <a:schemeClr val="bg1"/>
                </a:solidFill>
                <a:latin typeface="思源黑体 CN Bold" pitchFamily="34" charset="-122"/>
                <a:ea typeface="思源黑体 CN Bold" pitchFamily="34" charset="-122"/>
              </a:rPr>
              <a:t>系统演示</a:t>
            </a:r>
            <a:endParaRPr lang="en-US" altLang="zh-CN" sz="3200" b="0" dirty="0">
              <a:solidFill>
                <a:schemeClr val="bg1"/>
              </a:solidFill>
              <a:latin typeface="思源黑体 CN Bold" pitchFamily="34" charset="-122"/>
              <a:ea typeface="思源黑体 CN Bold" pitchFamily="34" charset="-122"/>
            </a:endParaRPr>
          </a:p>
        </p:txBody>
      </p:sp>
      <p:grpSp>
        <p:nvGrpSpPr>
          <p:cNvPr id="7" name="组合 6"/>
          <p:cNvGrpSpPr/>
          <p:nvPr/>
        </p:nvGrpSpPr>
        <p:grpSpPr>
          <a:xfrm rot="10800000">
            <a:off x="10415614" y="-16042"/>
            <a:ext cx="2261177" cy="1283368"/>
            <a:chOff x="346528" y="801721"/>
            <a:chExt cx="2142968" cy="1216277"/>
          </a:xfrm>
        </p:grpSpPr>
        <p:sp>
          <p:nvSpPr>
            <p:cNvPr id="8" name="椭圆 7"/>
            <p:cNvSpPr/>
            <p:nvPr/>
          </p:nvSpPr>
          <p:spPr>
            <a:xfrm rot="18931689">
              <a:off x="346528" y="1140656"/>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9" name="直角三角形 8"/>
            <p:cNvSpPr/>
            <p:nvPr/>
          </p:nvSpPr>
          <p:spPr>
            <a:xfrm rot="5400000">
              <a:off x="809873" y="801721"/>
              <a:ext cx="1216277" cy="12162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86" name="矩形 1285"/>
          <p:cNvSpPr/>
          <p:nvPr/>
        </p:nvSpPr>
        <p:spPr>
          <a:xfrm>
            <a:off x="1013014" y="3558710"/>
            <a:ext cx="3572918" cy="792396"/>
          </a:xfrm>
          <a:prstGeom prst="rect">
            <a:avLst/>
          </a:prstGeom>
        </p:spPr>
        <p:txBody>
          <a:bodyPr wrap="square">
            <a:spAutoFit/>
          </a:bodyPr>
          <a:lstStyle/>
          <a:p>
            <a:pPr>
              <a:lnSpc>
                <a:spcPct val="150000"/>
              </a:lnSpc>
            </a:pPr>
            <a:r>
              <a:rPr lang="zh-CN" altLang="en-US" sz="1600" dirty="0" smtClean="0">
                <a:solidFill>
                  <a:prstClr val="black">
                    <a:lumMod val="75000"/>
                    <a:lumOff val="25000"/>
                  </a:prstClr>
                </a:solidFill>
                <a:latin typeface="思源黑体 CN Medium" pitchFamily="34" charset="-122"/>
                <a:ea typeface="思源黑体 CN Medium" pitchFamily="34" charset="-122"/>
                <a:cs typeface="Arial" pitchFamily="34" charset="0"/>
              </a:rPr>
              <a:t>从标题、作者、机构、年份等多维度详细标注相似内容来源。</a:t>
            </a:r>
          </a:p>
        </p:txBody>
      </p:sp>
      <p:sp>
        <p:nvSpPr>
          <p:cNvPr id="1287" name="矩形 1286"/>
          <p:cNvSpPr/>
          <p:nvPr/>
        </p:nvSpPr>
        <p:spPr>
          <a:xfrm>
            <a:off x="994813" y="3068520"/>
            <a:ext cx="2108269" cy="477054"/>
          </a:xfrm>
          <a:prstGeom prst="rect">
            <a:avLst/>
          </a:prstGeom>
        </p:spPr>
        <p:txBody>
          <a:bodyPr wrap="none">
            <a:spAutoFit/>
          </a:bodyPr>
          <a:lstStyle/>
          <a:p>
            <a:r>
              <a:rPr lang="zh-CN" altLang="en-US" sz="2500" dirty="0" smtClean="0">
                <a:solidFill>
                  <a:srgbClr val="44546A"/>
                </a:solidFill>
                <a:latin typeface="思源黑体 CN Bold" pitchFamily="34" charset="-122"/>
                <a:ea typeface="思源黑体 CN Bold" pitchFamily="34" charset="-122"/>
                <a:cs typeface="Arial" pitchFamily="34" charset="0"/>
              </a:rPr>
              <a:t>相似片段详情</a:t>
            </a:r>
          </a:p>
        </p:txBody>
      </p:sp>
      <p:pic>
        <p:nvPicPr>
          <p:cNvPr id="16" name="Picture 10" descr="QQ截图20150319151023"/>
          <p:cNvPicPr>
            <a:picLocks noChangeAspect="1" noChangeArrowheads="1"/>
          </p:cNvPicPr>
          <p:nvPr/>
        </p:nvPicPr>
        <p:blipFill>
          <a:blip r:embed="rId2" cstate="print"/>
          <a:srcRect/>
          <a:stretch>
            <a:fillRect/>
          </a:stretch>
        </p:blipFill>
        <p:spPr bwMode="auto">
          <a:xfrm>
            <a:off x="5050970" y="1548592"/>
            <a:ext cx="5873061" cy="485830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2821103816"/>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适用于2.5米以外远距离扫码"/>
          <p:cNvPicPr>
            <a:picLocks noChangeAspect="1" noChangeArrowheads="1"/>
          </p:cNvPicPr>
          <p:nvPr/>
        </p:nvPicPr>
        <p:blipFill>
          <a:blip r:embed="rId3" cstate="print"/>
          <a:srcRect l="5271" t="5554" r="5050" b="4468"/>
          <a:stretch>
            <a:fillRect/>
          </a:stretch>
        </p:blipFill>
        <p:spPr>
          <a:xfrm>
            <a:off x="3206496" y="3098654"/>
            <a:ext cx="2072640" cy="2107329"/>
          </a:xfrm>
          <a:prstGeom prst="rect">
            <a:avLst/>
          </a:prstGeom>
          <a:noFill/>
          <a:effectLst>
            <a:innerShdw blurRad="63500" dist="50800" dir="18900000">
              <a:prstClr val="black">
                <a:alpha val="50000"/>
              </a:prstClr>
            </a:innerShdw>
          </a:effectLst>
        </p:spPr>
      </p:pic>
      <p:sp>
        <p:nvSpPr>
          <p:cNvPr id="13" name="椭圆 12"/>
          <p:cNvSpPr/>
          <p:nvPr/>
        </p:nvSpPr>
        <p:spPr>
          <a:xfrm>
            <a:off x="1426761" y="1356560"/>
            <a:ext cx="5558590" cy="5558590"/>
          </a:xfrm>
          <a:prstGeom prst="ellipse">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703209" y="1267326"/>
            <a:ext cx="4415895" cy="4415895"/>
          </a:xfrm>
          <a:prstGeom prst="ellipse">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0632" y="208547"/>
            <a:ext cx="11951368" cy="8662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69263" y="0"/>
            <a:ext cx="2261177" cy="1283368"/>
            <a:chOff x="346528" y="801721"/>
            <a:chExt cx="2142968" cy="1216277"/>
          </a:xfrm>
        </p:grpSpPr>
        <p:sp>
          <p:nvSpPr>
            <p:cNvPr id="3" name="椭圆 2"/>
            <p:cNvSpPr/>
            <p:nvPr/>
          </p:nvSpPr>
          <p:spPr>
            <a:xfrm rot="18931689">
              <a:off x="346528" y="1140656"/>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 name="直角三角形 3"/>
            <p:cNvSpPr/>
            <p:nvPr/>
          </p:nvSpPr>
          <p:spPr>
            <a:xfrm rot="5400000">
              <a:off x="809873" y="801721"/>
              <a:ext cx="1216277" cy="12162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rot="10800000">
            <a:off x="10415614" y="-16042"/>
            <a:ext cx="2261177" cy="1283368"/>
            <a:chOff x="346528" y="801721"/>
            <a:chExt cx="2142968" cy="1216277"/>
          </a:xfrm>
        </p:grpSpPr>
        <p:sp>
          <p:nvSpPr>
            <p:cNvPr id="8" name="椭圆 7"/>
            <p:cNvSpPr/>
            <p:nvPr/>
          </p:nvSpPr>
          <p:spPr>
            <a:xfrm rot="18931689">
              <a:off x="346528" y="1140656"/>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9" name="直角三角形 8"/>
            <p:cNvSpPr/>
            <p:nvPr/>
          </p:nvSpPr>
          <p:spPr>
            <a:xfrm rot="5400000">
              <a:off x="809873" y="801721"/>
              <a:ext cx="1216277" cy="12162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Picture 4" descr="C:\Users\lisaige\Desktop\美化PPT\圈-01-01-01.png"/>
          <p:cNvPicPr>
            <a:picLocks noChangeAspect="1" noChangeArrowheads="1"/>
          </p:cNvPicPr>
          <p:nvPr/>
        </p:nvPicPr>
        <p:blipFill>
          <a:blip r:embed="rId4" cstate="print">
            <a:duotone>
              <a:prstClr val="black"/>
              <a:schemeClr val="bg1">
                <a:lumMod val="75000"/>
                <a:tint val="45000"/>
                <a:satMod val="400000"/>
              </a:schemeClr>
            </a:duotone>
          </a:blip>
          <a:srcRect/>
          <a:stretch>
            <a:fillRect/>
          </a:stretch>
        </p:blipFill>
        <p:spPr bwMode="auto">
          <a:xfrm rot="900000">
            <a:off x="5624167" y="5222712"/>
            <a:ext cx="1614117" cy="1451129"/>
          </a:xfrm>
          <a:prstGeom prst="rect">
            <a:avLst/>
          </a:prstGeom>
          <a:noFill/>
        </p:spPr>
      </p:pic>
      <p:pic>
        <p:nvPicPr>
          <p:cNvPr id="20" name="Picture 4" descr="C:\Users\lisaige\Desktop\美化PPT\圈-01-01-01.png"/>
          <p:cNvPicPr>
            <a:picLocks noChangeAspect="1" noChangeArrowheads="1"/>
          </p:cNvPicPr>
          <p:nvPr/>
        </p:nvPicPr>
        <p:blipFill>
          <a:blip r:embed="rId5" cstate="print">
            <a:duotone>
              <a:prstClr val="black"/>
              <a:schemeClr val="bg1">
                <a:lumMod val="75000"/>
                <a:tint val="45000"/>
                <a:satMod val="400000"/>
              </a:schemeClr>
            </a:duotone>
          </a:blip>
          <a:srcRect/>
          <a:stretch>
            <a:fillRect/>
          </a:stretch>
        </p:blipFill>
        <p:spPr bwMode="auto">
          <a:xfrm rot="900000">
            <a:off x="8201194" y="5058734"/>
            <a:ext cx="1546619" cy="1390447"/>
          </a:xfrm>
          <a:prstGeom prst="rect">
            <a:avLst/>
          </a:prstGeom>
          <a:noFill/>
        </p:spPr>
      </p:pic>
      <p:pic>
        <p:nvPicPr>
          <p:cNvPr id="10" name="Picture 4" descr="C:\Users\lisaige\Desktop\美化PPT\圈-01-01-01.png"/>
          <p:cNvPicPr>
            <a:picLocks noChangeAspect="1" noChangeArrowheads="1"/>
          </p:cNvPicPr>
          <p:nvPr/>
        </p:nvPicPr>
        <p:blipFill>
          <a:blip r:embed="rId6" cstate="print">
            <a:duotone>
              <a:prstClr val="black"/>
              <a:schemeClr val="bg1">
                <a:lumMod val="75000"/>
                <a:tint val="45000"/>
                <a:satMod val="400000"/>
              </a:schemeClr>
            </a:duotone>
          </a:blip>
          <a:srcRect/>
          <a:stretch>
            <a:fillRect/>
          </a:stretch>
        </p:blipFill>
        <p:spPr bwMode="auto">
          <a:xfrm rot="900000">
            <a:off x="388240" y="1633407"/>
            <a:ext cx="6385553" cy="5589589"/>
          </a:xfrm>
          <a:prstGeom prst="rect">
            <a:avLst/>
          </a:prstGeom>
          <a:noFill/>
        </p:spPr>
      </p:pic>
      <p:pic>
        <p:nvPicPr>
          <p:cNvPr id="12" name="Picture 4" descr="C:\Users\lisaige\Desktop\美化PPT\圈-01-01-01.png"/>
          <p:cNvPicPr>
            <a:picLocks noChangeAspect="1" noChangeArrowheads="1"/>
          </p:cNvPicPr>
          <p:nvPr/>
        </p:nvPicPr>
        <p:blipFill>
          <a:blip r:embed="rId6" cstate="print">
            <a:duotone>
              <a:prstClr val="black"/>
              <a:schemeClr val="bg1">
                <a:lumMod val="75000"/>
                <a:tint val="45000"/>
                <a:satMod val="400000"/>
              </a:schemeClr>
            </a:duotone>
          </a:blip>
          <a:srcRect/>
          <a:stretch>
            <a:fillRect/>
          </a:stretch>
        </p:blipFill>
        <p:spPr bwMode="auto">
          <a:xfrm rot="900000">
            <a:off x="6124629" y="1533962"/>
            <a:ext cx="4696409" cy="4222184"/>
          </a:xfrm>
          <a:prstGeom prst="rect">
            <a:avLst/>
          </a:prstGeom>
          <a:noFill/>
        </p:spPr>
      </p:pic>
      <p:sp>
        <p:nvSpPr>
          <p:cNvPr id="28" name="文本框 5"/>
          <p:cNvSpPr txBox="1"/>
          <p:nvPr/>
        </p:nvSpPr>
        <p:spPr>
          <a:xfrm>
            <a:off x="901886" y="360148"/>
            <a:ext cx="1826141" cy="584775"/>
          </a:xfrm>
          <a:prstGeom prst="rect">
            <a:avLst/>
          </a:prstGeom>
          <a:noFill/>
        </p:spPr>
        <p:txBody>
          <a:bodyPr wrap="none" rtlCol="0">
            <a:spAutoFit/>
          </a:bodyPr>
          <a:lstStyle>
            <a:defPPr>
              <a:defRPr lang="zh-CN"/>
            </a:defPPr>
            <a:lvl1pPr>
              <a:defRPr b="1">
                <a:solidFill>
                  <a:schemeClr val="accent1"/>
                </a:solidFill>
                <a:latin typeface="Calibri" panose="020F0502020204030204" pitchFamily="34" charset="0"/>
                <a:ea typeface="Adobe Gothic Std B" panose="020B0800000000000000" pitchFamily="34" charset="-128"/>
              </a:defRPr>
            </a:lvl1pPr>
          </a:lstStyle>
          <a:p>
            <a:r>
              <a:rPr lang="zh-CN" altLang="en-US" sz="3200" b="0" dirty="0" smtClean="0">
                <a:solidFill>
                  <a:schemeClr val="bg1"/>
                </a:solidFill>
                <a:latin typeface="思源黑体 CN Bold" pitchFamily="34" charset="-122"/>
                <a:ea typeface="思源黑体 CN Bold" pitchFamily="34" charset="-122"/>
              </a:rPr>
              <a:t>联系我们</a:t>
            </a:r>
            <a:endParaRPr lang="en-US" altLang="zh-CN" sz="3200" b="0" dirty="0">
              <a:solidFill>
                <a:schemeClr val="bg1"/>
              </a:solidFill>
              <a:latin typeface="思源黑体 CN Bold" pitchFamily="34" charset="-122"/>
              <a:ea typeface="思源黑体 CN Bold" pitchFamily="34" charset="-122"/>
            </a:endParaRPr>
          </a:p>
        </p:txBody>
      </p:sp>
      <p:grpSp>
        <p:nvGrpSpPr>
          <p:cNvPr id="17" name="组合 13"/>
          <p:cNvGrpSpPr/>
          <p:nvPr/>
        </p:nvGrpSpPr>
        <p:grpSpPr>
          <a:xfrm>
            <a:off x="7056348" y="3066650"/>
            <a:ext cx="3538039" cy="746636"/>
            <a:chOff x="1970270" y="2841966"/>
            <a:chExt cx="2520000" cy="546181"/>
          </a:xfrm>
        </p:grpSpPr>
        <p:sp>
          <p:nvSpPr>
            <p:cNvPr id="21" name="矩形 20"/>
            <p:cNvSpPr/>
            <p:nvPr/>
          </p:nvSpPr>
          <p:spPr>
            <a:xfrm>
              <a:off x="2339658" y="2841966"/>
              <a:ext cx="1904988" cy="285823"/>
            </a:xfrm>
            <a:prstGeom prst="rect">
              <a:avLst/>
            </a:prstGeom>
          </p:spPr>
          <p:txBody>
            <a:bodyPr wrap="none">
              <a:spAutoFit/>
            </a:bodyPr>
            <a:lstStyle/>
            <a:p>
              <a:pPr algn="ctr"/>
              <a:r>
                <a:rPr lang="zh-CN" altLang="en-US" dirty="0" smtClean="0">
                  <a:solidFill>
                    <a:schemeClr val="accent1"/>
                  </a:solidFill>
                  <a:effectLst>
                    <a:innerShdw blurRad="63500" dist="50800" dir="18900000">
                      <a:prstClr val="black">
                        <a:alpha val="50000"/>
                      </a:prstClr>
                    </a:innerShdw>
                  </a:effectLst>
                  <a:latin typeface="思源黑体 CN Bold" pitchFamily="34" charset="-122"/>
                  <a:ea typeface="思源黑体 CN Bold" pitchFamily="34" charset="-122"/>
                  <a:cs typeface="Arial" pitchFamily="34" charset="0"/>
                </a:rPr>
                <a:t>重庆维普资讯有限公司</a:t>
              </a:r>
              <a:endParaRPr lang="zh-CN" altLang="en-US" dirty="0">
                <a:solidFill>
                  <a:schemeClr val="accent1"/>
                </a:solidFill>
                <a:effectLst>
                  <a:innerShdw blurRad="63500" dist="50800" dir="18900000">
                    <a:prstClr val="black">
                      <a:alpha val="50000"/>
                    </a:prstClr>
                  </a:innerShdw>
                </a:effectLst>
                <a:latin typeface="思源黑体 CN Bold" pitchFamily="34" charset="-122"/>
                <a:ea typeface="思源黑体 CN Bold" pitchFamily="34" charset="-122"/>
              </a:endParaRPr>
            </a:p>
          </p:txBody>
        </p:sp>
        <p:sp>
          <p:nvSpPr>
            <p:cNvPr id="22" name="矩形 21"/>
            <p:cNvSpPr/>
            <p:nvPr/>
          </p:nvSpPr>
          <p:spPr>
            <a:xfrm>
              <a:off x="1970270" y="3111171"/>
              <a:ext cx="2520000" cy="276976"/>
            </a:xfrm>
            <a:prstGeom prst="rect">
              <a:avLst/>
            </a:prstGeom>
          </p:spPr>
          <p:txBody>
            <a:bodyPr wrap="square">
              <a:spAutoFit/>
            </a:bodyPr>
            <a:lstStyle/>
            <a:p>
              <a:pPr algn="ctr">
                <a:lnSpc>
                  <a:spcPct val="150000"/>
                </a:lnSpc>
              </a:pPr>
              <a:r>
                <a:rPr lang="zh-CN" altLang="en-US" sz="1400" dirty="0" smtClean="0">
                  <a:solidFill>
                    <a:schemeClr val="tx1">
                      <a:lumMod val="75000"/>
                      <a:lumOff val="25000"/>
                    </a:schemeClr>
                  </a:solidFill>
                  <a:latin typeface="思源黑体 CN Medium" pitchFamily="34" charset="-122"/>
                  <a:ea typeface="思源黑体 CN Medium" pitchFamily="34" charset="-122"/>
                  <a:cs typeface="Arial" pitchFamily="34" charset="0"/>
                </a:rPr>
                <a:t>      技术服务热线：</a:t>
              </a:r>
              <a:r>
                <a:rPr lang="en-US" altLang="zh-CN" sz="1400" dirty="0" smtClean="0">
                  <a:solidFill>
                    <a:schemeClr val="tx1">
                      <a:lumMod val="75000"/>
                      <a:lumOff val="25000"/>
                    </a:schemeClr>
                  </a:solidFill>
                  <a:latin typeface="思源黑体 CN Medium" pitchFamily="34" charset="-122"/>
                  <a:ea typeface="思源黑体 CN Medium" pitchFamily="34" charset="-122"/>
                  <a:cs typeface="Arial" pitchFamily="34" charset="0"/>
                </a:rPr>
                <a:t>400-638-5550</a:t>
              </a:r>
              <a:endParaRPr lang="zh-CN" altLang="en-US" sz="1400" dirty="0">
                <a:solidFill>
                  <a:schemeClr val="tx1">
                    <a:lumMod val="75000"/>
                    <a:lumOff val="25000"/>
                  </a:schemeClr>
                </a:solidFill>
                <a:latin typeface="思源黑体 CN Medium" pitchFamily="34" charset="-122"/>
                <a:ea typeface="思源黑体 CN Medium" pitchFamily="34" charset="-122"/>
                <a:cs typeface="Arial" pitchFamily="34" charset="0"/>
              </a:endParaRPr>
            </a:p>
          </p:txBody>
        </p:sp>
      </p:grpSp>
    </p:spTree>
    <p:extLst>
      <p:ext uri="{BB962C8B-B14F-4D97-AF65-F5344CB8AC3E}">
        <p14:creationId xmlns:p14="http://schemas.microsoft.com/office/powerpoint/2010/main" xmlns="" val="3481842645"/>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0" y="1"/>
            <a:ext cx="12192000" cy="6858000"/>
            <a:chOff x="0" y="0"/>
            <a:chExt cx="13713780" cy="7822343"/>
          </a:xfrm>
        </p:grpSpPr>
        <p:sp>
          <p:nvSpPr>
            <p:cNvPr id="23" name="菱形 22"/>
            <p:cNvSpPr/>
            <p:nvPr/>
          </p:nvSpPr>
          <p:spPr>
            <a:xfrm>
              <a:off x="0" y="156485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菱形 23"/>
            <p:cNvSpPr/>
            <p:nvPr/>
          </p:nvSpPr>
          <p:spPr>
            <a:xfrm>
              <a:off x="1524317" y="156485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菱形 24"/>
            <p:cNvSpPr/>
            <p:nvPr/>
          </p:nvSpPr>
          <p:spPr>
            <a:xfrm>
              <a:off x="3048635" y="156485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菱形 25"/>
            <p:cNvSpPr/>
            <p:nvPr/>
          </p:nvSpPr>
          <p:spPr>
            <a:xfrm>
              <a:off x="4572952" y="156485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菱形 26"/>
            <p:cNvSpPr/>
            <p:nvPr/>
          </p:nvSpPr>
          <p:spPr>
            <a:xfrm>
              <a:off x="6097269" y="156485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菱形 27"/>
            <p:cNvSpPr/>
            <p:nvPr/>
          </p:nvSpPr>
          <p:spPr>
            <a:xfrm>
              <a:off x="7621586" y="156485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菱形 28"/>
            <p:cNvSpPr/>
            <p:nvPr/>
          </p:nvSpPr>
          <p:spPr>
            <a:xfrm>
              <a:off x="9145904" y="156485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菱形 29"/>
            <p:cNvSpPr/>
            <p:nvPr/>
          </p:nvSpPr>
          <p:spPr>
            <a:xfrm>
              <a:off x="10670220" y="156485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菱形 31"/>
            <p:cNvSpPr/>
            <p:nvPr/>
          </p:nvSpPr>
          <p:spPr>
            <a:xfrm>
              <a:off x="0" y="3130244"/>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菱形 32"/>
            <p:cNvSpPr/>
            <p:nvPr/>
          </p:nvSpPr>
          <p:spPr>
            <a:xfrm>
              <a:off x="1524317" y="3130244"/>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菱形 33"/>
            <p:cNvSpPr/>
            <p:nvPr/>
          </p:nvSpPr>
          <p:spPr>
            <a:xfrm>
              <a:off x="3048635" y="3130244"/>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菱形 34"/>
            <p:cNvSpPr/>
            <p:nvPr/>
          </p:nvSpPr>
          <p:spPr>
            <a:xfrm>
              <a:off x="4572952" y="3130244"/>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菱形 35"/>
            <p:cNvSpPr/>
            <p:nvPr/>
          </p:nvSpPr>
          <p:spPr>
            <a:xfrm>
              <a:off x="6097269" y="3130244"/>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菱形 36"/>
            <p:cNvSpPr/>
            <p:nvPr/>
          </p:nvSpPr>
          <p:spPr>
            <a:xfrm>
              <a:off x="7621586" y="3130244"/>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菱形 37"/>
            <p:cNvSpPr/>
            <p:nvPr/>
          </p:nvSpPr>
          <p:spPr>
            <a:xfrm>
              <a:off x="9145904" y="3130244"/>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菱形 38"/>
            <p:cNvSpPr/>
            <p:nvPr/>
          </p:nvSpPr>
          <p:spPr>
            <a:xfrm>
              <a:off x="10670220" y="3130244"/>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菱形 40"/>
            <p:cNvSpPr/>
            <p:nvPr/>
          </p:nvSpPr>
          <p:spPr>
            <a:xfrm>
              <a:off x="0" y="471683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菱形 41"/>
            <p:cNvSpPr/>
            <p:nvPr/>
          </p:nvSpPr>
          <p:spPr>
            <a:xfrm>
              <a:off x="1524317" y="471683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菱形 42"/>
            <p:cNvSpPr/>
            <p:nvPr/>
          </p:nvSpPr>
          <p:spPr>
            <a:xfrm>
              <a:off x="3048635" y="471683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菱形 43"/>
            <p:cNvSpPr/>
            <p:nvPr/>
          </p:nvSpPr>
          <p:spPr>
            <a:xfrm>
              <a:off x="4572952" y="471683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菱形 44"/>
            <p:cNvSpPr/>
            <p:nvPr/>
          </p:nvSpPr>
          <p:spPr>
            <a:xfrm>
              <a:off x="6097269" y="471683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菱形 45"/>
            <p:cNvSpPr/>
            <p:nvPr/>
          </p:nvSpPr>
          <p:spPr>
            <a:xfrm>
              <a:off x="7621586" y="471683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菱形 46"/>
            <p:cNvSpPr/>
            <p:nvPr/>
          </p:nvSpPr>
          <p:spPr>
            <a:xfrm>
              <a:off x="9145904" y="471683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菱形 47"/>
            <p:cNvSpPr/>
            <p:nvPr/>
          </p:nvSpPr>
          <p:spPr>
            <a:xfrm>
              <a:off x="10670220" y="471683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菱形 12"/>
            <p:cNvSpPr/>
            <p:nvPr/>
          </p:nvSpPr>
          <p:spPr>
            <a:xfrm>
              <a:off x="0" y="0"/>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菱形 13"/>
            <p:cNvSpPr/>
            <p:nvPr/>
          </p:nvSpPr>
          <p:spPr>
            <a:xfrm>
              <a:off x="1524317" y="0"/>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菱形 14"/>
            <p:cNvSpPr/>
            <p:nvPr/>
          </p:nvSpPr>
          <p:spPr>
            <a:xfrm>
              <a:off x="3048635" y="0"/>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菱形 15"/>
            <p:cNvSpPr/>
            <p:nvPr/>
          </p:nvSpPr>
          <p:spPr>
            <a:xfrm>
              <a:off x="4572952" y="0"/>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菱形 16"/>
            <p:cNvSpPr/>
            <p:nvPr/>
          </p:nvSpPr>
          <p:spPr>
            <a:xfrm>
              <a:off x="6097269" y="0"/>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菱形 17"/>
            <p:cNvSpPr/>
            <p:nvPr/>
          </p:nvSpPr>
          <p:spPr>
            <a:xfrm>
              <a:off x="7621586" y="0"/>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菱形 18"/>
            <p:cNvSpPr/>
            <p:nvPr/>
          </p:nvSpPr>
          <p:spPr>
            <a:xfrm>
              <a:off x="9145904" y="0"/>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菱形 19"/>
            <p:cNvSpPr/>
            <p:nvPr/>
          </p:nvSpPr>
          <p:spPr>
            <a:xfrm>
              <a:off x="10670220" y="0"/>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菱形 49"/>
            <p:cNvSpPr/>
            <p:nvPr/>
          </p:nvSpPr>
          <p:spPr>
            <a:xfrm>
              <a:off x="0" y="6269588"/>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菱形 50"/>
            <p:cNvSpPr/>
            <p:nvPr/>
          </p:nvSpPr>
          <p:spPr>
            <a:xfrm>
              <a:off x="1524317" y="6269588"/>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 name="菱形 51"/>
            <p:cNvSpPr/>
            <p:nvPr/>
          </p:nvSpPr>
          <p:spPr>
            <a:xfrm>
              <a:off x="3048635" y="6269588"/>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菱形 52"/>
            <p:cNvSpPr/>
            <p:nvPr/>
          </p:nvSpPr>
          <p:spPr>
            <a:xfrm>
              <a:off x="4572952" y="6269588"/>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菱形 53"/>
            <p:cNvSpPr/>
            <p:nvPr/>
          </p:nvSpPr>
          <p:spPr>
            <a:xfrm>
              <a:off x="6097269" y="6269588"/>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菱形 54"/>
            <p:cNvSpPr/>
            <p:nvPr/>
          </p:nvSpPr>
          <p:spPr>
            <a:xfrm>
              <a:off x="7621586" y="6269588"/>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菱形 55"/>
            <p:cNvSpPr/>
            <p:nvPr/>
          </p:nvSpPr>
          <p:spPr>
            <a:xfrm>
              <a:off x="9145904" y="6269588"/>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菱形 56"/>
            <p:cNvSpPr/>
            <p:nvPr/>
          </p:nvSpPr>
          <p:spPr>
            <a:xfrm>
              <a:off x="10670220" y="6269588"/>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菱形 57"/>
            <p:cNvSpPr/>
            <p:nvPr/>
          </p:nvSpPr>
          <p:spPr>
            <a:xfrm>
              <a:off x="12192000" y="156485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9" name="菱形 58"/>
            <p:cNvSpPr/>
            <p:nvPr/>
          </p:nvSpPr>
          <p:spPr>
            <a:xfrm>
              <a:off x="12192000" y="3130244"/>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菱形 59"/>
            <p:cNvSpPr/>
            <p:nvPr/>
          </p:nvSpPr>
          <p:spPr>
            <a:xfrm>
              <a:off x="12192000" y="4716833"/>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1" name="菱形 60"/>
            <p:cNvSpPr/>
            <p:nvPr/>
          </p:nvSpPr>
          <p:spPr>
            <a:xfrm>
              <a:off x="12192000" y="0"/>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2" name="菱形 61"/>
            <p:cNvSpPr/>
            <p:nvPr/>
          </p:nvSpPr>
          <p:spPr>
            <a:xfrm>
              <a:off x="12192000" y="6269588"/>
              <a:ext cx="1521780" cy="1552755"/>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1" name="矩形 10"/>
          <p:cNvSpPr/>
          <p:nvPr/>
        </p:nvSpPr>
        <p:spPr>
          <a:xfrm>
            <a:off x="0" y="2665185"/>
            <a:ext cx="12192000" cy="14768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p:nvGrpSpPr>
        <p:grpSpPr>
          <a:xfrm>
            <a:off x="4461164" y="1768773"/>
            <a:ext cx="3269672" cy="3269672"/>
            <a:chOff x="4293177" y="800101"/>
            <a:chExt cx="3605645" cy="3605645"/>
          </a:xfrm>
        </p:grpSpPr>
        <p:sp>
          <p:nvSpPr>
            <p:cNvPr id="2" name="椭圆 1"/>
            <p:cNvSpPr/>
            <p:nvPr/>
          </p:nvSpPr>
          <p:spPr>
            <a:xfrm>
              <a:off x="4293177" y="800101"/>
              <a:ext cx="3605645" cy="3605645"/>
            </a:xfrm>
            <a:prstGeom prst="ellipse">
              <a:avLst/>
            </a:prstGeom>
            <a:gradFill flip="none" rotWithShape="1">
              <a:gsLst>
                <a:gs pos="0">
                  <a:schemeClr val="accent5">
                    <a:lumMod val="0"/>
                    <a:lumOff val="100000"/>
                  </a:schemeClr>
                </a:gs>
                <a:gs pos="35000">
                  <a:schemeClr val="accent5">
                    <a:lumMod val="0"/>
                    <a:lumOff val="100000"/>
                  </a:schemeClr>
                </a:gs>
                <a:gs pos="100000">
                  <a:schemeClr val="bg1">
                    <a:lumMod val="75000"/>
                  </a:schemeClr>
                </a:gs>
              </a:gsLst>
              <a:path path="circle">
                <a:fillToRect l="100000" b="100000"/>
              </a:path>
              <a:tileRect t="-100000" r="-100000"/>
            </a:gradFill>
            <a:ln>
              <a:noFill/>
            </a:ln>
            <a:effectLst>
              <a:outerShdw blurRad="368300" dist="139700" dir="7980000" sx="108000" sy="108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椭圆 7"/>
            <p:cNvSpPr/>
            <p:nvPr/>
          </p:nvSpPr>
          <p:spPr>
            <a:xfrm>
              <a:off x="4311881" y="818805"/>
              <a:ext cx="3568237" cy="3568237"/>
            </a:xfrm>
            <a:prstGeom prst="ellipse">
              <a:avLst/>
            </a:prstGeom>
            <a:gradFill flip="none" rotWithShape="1">
              <a:gsLst>
                <a:gs pos="0">
                  <a:schemeClr val="accent5">
                    <a:lumMod val="0"/>
                    <a:lumOff val="100000"/>
                  </a:schemeClr>
                </a:gs>
                <a:gs pos="35000">
                  <a:srgbClr val="FFFFFF"/>
                </a:gs>
                <a:gs pos="79000">
                  <a:schemeClr val="bg1">
                    <a:lumMod val="85000"/>
                  </a:schemeClr>
                </a:gs>
                <a:gs pos="63000">
                  <a:srgbClr val="E9E9E9"/>
                </a:gs>
                <a:gs pos="95000">
                  <a:schemeClr val="bg1">
                    <a:lumMod val="7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 name="文本框 5"/>
          <p:cNvSpPr txBox="1"/>
          <p:nvPr/>
        </p:nvSpPr>
        <p:spPr>
          <a:xfrm>
            <a:off x="4492830" y="2902755"/>
            <a:ext cx="3238006" cy="1015663"/>
          </a:xfrm>
          <a:prstGeom prst="rect">
            <a:avLst/>
          </a:prstGeom>
          <a:noFill/>
        </p:spPr>
        <p:txBody>
          <a:bodyPr wrap="square" rtlCol="0">
            <a:spAutoFit/>
          </a:bodyPr>
          <a:lstStyle/>
          <a:p>
            <a:pPr algn="dist"/>
            <a:r>
              <a:rPr lang="en-US" altLang="zh-CN" sz="6000" dirty="0" smtClean="0">
                <a:solidFill>
                  <a:schemeClr val="accent1"/>
                </a:solidFill>
                <a:effectLst>
                  <a:innerShdw blurRad="63500" dist="50800" dir="18900000">
                    <a:prstClr val="black">
                      <a:alpha val="50000"/>
                    </a:prstClr>
                  </a:innerShdw>
                </a:effectLst>
                <a:latin typeface="Impact" panose="020B0806030902050204" pitchFamily="34" charset="0"/>
                <a:ea typeface="思源黑体 CN Bold" pitchFamily="34" charset="-122"/>
              </a:rPr>
              <a:t>THANKS!</a:t>
            </a:r>
            <a:endParaRPr lang="zh-CN" altLang="en-US" sz="6000" dirty="0">
              <a:solidFill>
                <a:schemeClr val="accent1"/>
              </a:solidFill>
              <a:effectLst>
                <a:innerShdw blurRad="63500" dist="50800" dir="18900000">
                  <a:prstClr val="black">
                    <a:alpha val="50000"/>
                  </a:prstClr>
                </a:innerShdw>
              </a:effectLst>
              <a:latin typeface="Impact" panose="020B0806030902050204" pitchFamily="34" charset="0"/>
              <a:ea typeface="思源黑体 CN Bold" pitchFamily="34" charset="-122"/>
            </a:endParaRPr>
          </a:p>
        </p:txBody>
      </p:sp>
    </p:spTree>
    <p:extLst>
      <p:ext uri="{BB962C8B-B14F-4D97-AF65-F5344CB8AC3E}">
        <p14:creationId xmlns="" xmlns:p14="http://schemas.microsoft.com/office/powerpoint/2010/main" val="268003992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499644" y="1543868"/>
            <a:ext cx="2994731" cy="3770263"/>
          </a:xfrm>
          <a:prstGeom prst="rect">
            <a:avLst/>
          </a:prstGeom>
          <a:noFill/>
        </p:spPr>
        <p:txBody>
          <a:bodyPr wrap="none" rtlCol="0">
            <a:spAutoFit/>
          </a:bodyPr>
          <a:lstStyle/>
          <a:p>
            <a:r>
              <a:rPr lang="en-US" altLang="zh-CN" sz="23900" dirty="0" smtClean="0">
                <a:ln w="28575">
                  <a:solidFill>
                    <a:schemeClr val="bg1"/>
                  </a:solidFill>
                </a:ln>
                <a:solidFill>
                  <a:schemeClr val="accent1"/>
                </a:solidFill>
                <a:effectLst>
                  <a:innerShdw blurRad="63500" dist="50800" dir="18900000">
                    <a:prstClr val="black">
                      <a:alpha val="50000"/>
                    </a:prstClr>
                  </a:innerShdw>
                </a:effectLst>
                <a:latin typeface="Impact" panose="020B0806030902050204" pitchFamily="34" charset="0"/>
              </a:rPr>
              <a:t>01</a:t>
            </a:r>
            <a:endParaRPr lang="zh-CN" altLang="en-US" sz="23900" dirty="0">
              <a:ln w="28575">
                <a:solidFill>
                  <a:schemeClr val="bg1"/>
                </a:solidFill>
              </a:ln>
              <a:solidFill>
                <a:schemeClr val="accent1"/>
              </a:solidFill>
              <a:effectLst>
                <a:innerShdw blurRad="63500" dist="50800" dir="18900000">
                  <a:prstClr val="black">
                    <a:alpha val="50000"/>
                  </a:prstClr>
                </a:innerShdw>
              </a:effectLst>
              <a:latin typeface="Impact" panose="020B0806030902050204" pitchFamily="34" charset="0"/>
            </a:endParaRPr>
          </a:p>
        </p:txBody>
      </p:sp>
      <p:grpSp>
        <p:nvGrpSpPr>
          <p:cNvPr id="7" name="组合 6"/>
          <p:cNvGrpSpPr/>
          <p:nvPr/>
        </p:nvGrpSpPr>
        <p:grpSpPr>
          <a:xfrm>
            <a:off x="-729392" y="465985"/>
            <a:ext cx="5461053" cy="4483094"/>
            <a:chOff x="502393" y="801721"/>
            <a:chExt cx="2142968" cy="1759208"/>
          </a:xfrm>
        </p:grpSpPr>
        <p:sp>
          <p:nvSpPr>
            <p:cNvPr id="11" name="椭圆 10"/>
            <p:cNvSpPr/>
            <p:nvPr/>
          </p:nvSpPr>
          <p:spPr>
            <a:xfrm rot="18931689">
              <a:off x="502393" y="1367343"/>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2" name="直角三角形 11"/>
            <p:cNvSpPr/>
            <p:nvPr/>
          </p:nvSpPr>
          <p:spPr>
            <a:xfrm rot="5400000">
              <a:off x="809873" y="801721"/>
              <a:ext cx="1759208" cy="175920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0" name="直接连接符 19"/>
          <p:cNvCxnSpPr/>
          <p:nvPr/>
        </p:nvCxnSpPr>
        <p:spPr>
          <a:xfrm>
            <a:off x="4847769" y="3377276"/>
            <a:ext cx="6444343"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847769" y="3464362"/>
            <a:ext cx="2772229"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4855027" y="3502781"/>
            <a:ext cx="6324600" cy="1061829"/>
          </a:xfrm>
          <a:prstGeom prst="rect">
            <a:avLst/>
          </a:prstGeom>
        </p:spPr>
        <p:txBody>
          <a:bodyPr wrap="square">
            <a:spAutoFit/>
          </a:bodyPr>
          <a:lstStyle/>
          <a:p>
            <a:pPr>
              <a:lnSpc>
                <a:spcPct val="150000"/>
              </a:lnSpc>
            </a:pPr>
            <a:r>
              <a:rPr lang="zh-CN" altLang="en-US" sz="1400" dirty="0" smtClean="0">
                <a:solidFill>
                  <a:schemeClr val="accent6">
                    <a:lumMod val="25000"/>
                  </a:schemeClr>
                </a:solidFill>
                <a:latin typeface="思源黑体 CN Medium" pitchFamily="34" charset="-122"/>
                <a:ea typeface="思源黑体 CN Medium" pitchFamily="34" charset="-122"/>
                <a:cs typeface="Arial" pitchFamily="34" charset="0"/>
              </a:rPr>
              <a:t>维普论文检测系统是由维普公司自主研发的论文写作辅导及管理的一站式平台。</a:t>
            </a:r>
          </a:p>
          <a:p>
            <a:pPr>
              <a:lnSpc>
                <a:spcPct val="150000"/>
              </a:lnSpc>
            </a:pPr>
            <a:r>
              <a:rPr lang="zh-CN" altLang="en-US" sz="1400" dirty="0" smtClean="0">
                <a:solidFill>
                  <a:schemeClr val="accent6">
                    <a:lumMod val="25000"/>
                  </a:schemeClr>
                </a:solidFill>
                <a:latin typeface="思源黑体 CN Medium" pitchFamily="34" charset="-122"/>
                <a:ea typeface="思源黑体 CN Medium" pitchFamily="34" charset="-122"/>
                <a:cs typeface="Arial" pitchFamily="34" charset="0"/>
              </a:rPr>
              <a:t>结合了先进的数据分析、数据挖掘、数据比对等技术，通过数据再加工，成功实现了大数据运用技术在大规模文本比对领域的应用创新。</a:t>
            </a:r>
            <a:endParaRPr lang="zh-CN" altLang="en-US" sz="1400" dirty="0">
              <a:solidFill>
                <a:schemeClr val="accent6">
                  <a:lumMod val="25000"/>
                </a:schemeClr>
              </a:solidFill>
              <a:latin typeface="思源黑体 CN Medium" pitchFamily="34" charset="-122"/>
              <a:ea typeface="思源黑体 CN Medium" pitchFamily="34" charset="-122"/>
              <a:cs typeface="Arial" pitchFamily="34" charset="0"/>
            </a:endParaRPr>
          </a:p>
        </p:txBody>
      </p:sp>
      <p:sp>
        <p:nvSpPr>
          <p:cNvPr id="13" name="文本框 12"/>
          <p:cNvSpPr txBox="1"/>
          <p:nvPr/>
        </p:nvSpPr>
        <p:spPr>
          <a:xfrm>
            <a:off x="4847769" y="2607835"/>
            <a:ext cx="2441694" cy="769441"/>
          </a:xfrm>
          <a:prstGeom prst="rect">
            <a:avLst/>
          </a:prstGeom>
          <a:noFill/>
        </p:spPr>
        <p:txBody>
          <a:bodyPr wrap="none" rtlCol="0">
            <a:spAutoFit/>
          </a:bodyPr>
          <a:lstStyle>
            <a:defPPr>
              <a:defRPr lang="zh-CN"/>
            </a:defPPr>
            <a:lvl1pPr>
              <a:defRPr b="1">
                <a:solidFill>
                  <a:schemeClr val="accent1"/>
                </a:solidFill>
                <a:latin typeface="Calibri" panose="020F0502020204030204" pitchFamily="34" charset="0"/>
                <a:ea typeface="Adobe Gothic Std B" panose="020B0800000000000000" pitchFamily="34" charset="-128"/>
              </a:defRPr>
            </a:lvl1pPr>
          </a:lstStyle>
          <a:p>
            <a:r>
              <a:rPr lang="zh-CN" altLang="en-US" sz="4400" b="0" dirty="0" smtClean="0">
                <a:effectLst>
                  <a:innerShdw blurRad="63500" dist="50800" dir="18900000">
                    <a:prstClr val="black">
                      <a:alpha val="50000"/>
                    </a:prstClr>
                  </a:innerShdw>
                </a:effectLst>
                <a:latin typeface="思源黑体 CN Heavy" pitchFamily="34" charset="-122"/>
                <a:ea typeface="思源黑体 CN Heavy" pitchFamily="34" charset="-122"/>
              </a:rPr>
              <a:t>产品简介</a:t>
            </a:r>
            <a:endParaRPr lang="en-US" altLang="zh-CN" sz="4400" b="0" dirty="0">
              <a:effectLst>
                <a:innerShdw blurRad="63500" dist="50800" dir="18900000">
                  <a:prstClr val="black">
                    <a:alpha val="50000"/>
                  </a:prstClr>
                </a:innerShdw>
              </a:effectLst>
              <a:latin typeface="思源黑体 CN Heavy" pitchFamily="34" charset="-122"/>
              <a:ea typeface="思源黑体 CN Heavy" pitchFamily="34" charset="-122"/>
            </a:endParaRPr>
          </a:p>
        </p:txBody>
      </p:sp>
    </p:spTree>
    <p:extLst>
      <p:ext uri="{BB962C8B-B14F-4D97-AF65-F5344CB8AC3E}">
        <p14:creationId xmlns="" xmlns:p14="http://schemas.microsoft.com/office/powerpoint/2010/main" val="95294618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40632" y="208547"/>
            <a:ext cx="11951368" cy="8662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69263" y="0"/>
            <a:ext cx="2261177" cy="1283368"/>
            <a:chOff x="346528" y="801721"/>
            <a:chExt cx="2142968" cy="1216277"/>
          </a:xfrm>
        </p:grpSpPr>
        <p:sp>
          <p:nvSpPr>
            <p:cNvPr id="3" name="椭圆 2"/>
            <p:cNvSpPr/>
            <p:nvPr/>
          </p:nvSpPr>
          <p:spPr>
            <a:xfrm rot="18931689">
              <a:off x="346528" y="1140656"/>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 name="直角三角形 3"/>
            <p:cNvSpPr/>
            <p:nvPr/>
          </p:nvSpPr>
          <p:spPr>
            <a:xfrm rot="5400000">
              <a:off x="809873" y="801721"/>
              <a:ext cx="1216277" cy="12162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901886" y="333254"/>
            <a:ext cx="1826141" cy="584775"/>
          </a:xfrm>
          <a:prstGeom prst="rect">
            <a:avLst/>
          </a:prstGeom>
          <a:noFill/>
        </p:spPr>
        <p:txBody>
          <a:bodyPr wrap="none" rtlCol="0">
            <a:spAutoFit/>
          </a:bodyPr>
          <a:lstStyle>
            <a:defPPr>
              <a:defRPr lang="zh-CN"/>
            </a:defPPr>
            <a:lvl1pPr>
              <a:defRPr b="1">
                <a:solidFill>
                  <a:schemeClr val="accent1"/>
                </a:solidFill>
                <a:latin typeface="Calibri" panose="020F0502020204030204" pitchFamily="34" charset="0"/>
                <a:ea typeface="Adobe Gothic Std B" panose="020B0800000000000000" pitchFamily="34" charset="-128"/>
              </a:defRPr>
            </a:lvl1pPr>
          </a:lstStyle>
          <a:p>
            <a:r>
              <a:rPr lang="zh-CN" altLang="en-US" sz="3200" b="0" smtClean="0">
                <a:solidFill>
                  <a:schemeClr val="bg1"/>
                </a:solidFill>
                <a:latin typeface="思源黑体 CN Bold" pitchFamily="34" charset="-122"/>
                <a:ea typeface="思源黑体 CN Bold" pitchFamily="34" charset="-122"/>
              </a:rPr>
              <a:t>版本介绍</a:t>
            </a:r>
            <a:endParaRPr lang="en-US" altLang="zh-CN" sz="3200" b="0" dirty="0">
              <a:solidFill>
                <a:schemeClr val="bg1"/>
              </a:solidFill>
              <a:latin typeface="思源黑体 CN Bold" pitchFamily="34" charset="-122"/>
              <a:ea typeface="思源黑体 CN Bold" pitchFamily="34" charset="-122"/>
            </a:endParaRPr>
          </a:p>
        </p:txBody>
      </p:sp>
      <p:grpSp>
        <p:nvGrpSpPr>
          <p:cNvPr id="7" name="组合 6"/>
          <p:cNvGrpSpPr/>
          <p:nvPr/>
        </p:nvGrpSpPr>
        <p:grpSpPr>
          <a:xfrm rot="10800000">
            <a:off x="10415614" y="-16042"/>
            <a:ext cx="2261177" cy="1283368"/>
            <a:chOff x="346528" y="801721"/>
            <a:chExt cx="2142968" cy="1216277"/>
          </a:xfrm>
        </p:grpSpPr>
        <p:sp>
          <p:nvSpPr>
            <p:cNvPr id="8" name="椭圆 7"/>
            <p:cNvSpPr/>
            <p:nvPr/>
          </p:nvSpPr>
          <p:spPr>
            <a:xfrm rot="18931689">
              <a:off x="346528" y="1140656"/>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9" name="直角三角形 8"/>
            <p:cNvSpPr/>
            <p:nvPr/>
          </p:nvSpPr>
          <p:spPr>
            <a:xfrm rot="5400000">
              <a:off x="809873" y="801721"/>
              <a:ext cx="1216277" cy="12162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矩形 19"/>
          <p:cNvSpPr/>
          <p:nvPr/>
        </p:nvSpPr>
        <p:spPr>
          <a:xfrm>
            <a:off x="520406" y="5479423"/>
            <a:ext cx="11125965" cy="4571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93558" y="5734063"/>
            <a:ext cx="11247791" cy="464423"/>
          </a:xfrm>
          <a:prstGeom prst="rect">
            <a:avLst/>
          </a:prstGeom>
        </p:spPr>
        <p:txBody>
          <a:bodyPr wrap="square">
            <a:spAutoFit/>
          </a:bodyPr>
          <a:lstStyle/>
          <a:p>
            <a:pPr>
              <a:lnSpc>
                <a:spcPct val="150000"/>
              </a:lnSpc>
            </a:pPr>
            <a:r>
              <a:rPr lang="zh-CN" altLang="en-US" dirty="0" smtClean="0">
                <a:solidFill>
                  <a:schemeClr val="tx1">
                    <a:lumMod val="75000"/>
                    <a:lumOff val="25000"/>
                  </a:schemeClr>
                </a:solidFill>
                <a:latin typeface="思源黑体 CN Medium" pitchFamily="34" charset="-122"/>
                <a:ea typeface="思源黑体 CN Medium" pitchFamily="34" charset="-122"/>
                <a:cs typeface="Arial" pitchFamily="34" charset="0"/>
              </a:rPr>
              <a:t>维普论文检测系统主要包含三个版本：</a:t>
            </a:r>
            <a:r>
              <a:rPr lang="zh-CN" altLang="en-US" dirty="0" smtClean="0">
                <a:solidFill>
                  <a:srgbClr val="029BD7"/>
                </a:solidFill>
                <a:latin typeface="思源黑体 CN Medium" pitchFamily="34" charset="-122"/>
                <a:ea typeface="思源黑体 CN Medium" pitchFamily="34" charset="-122"/>
                <a:cs typeface="Arial" pitchFamily="34" charset="0"/>
              </a:rPr>
              <a:t>研究生版</a:t>
            </a:r>
            <a:r>
              <a:rPr lang="zh-CN" altLang="en-US" dirty="0" smtClean="0">
                <a:latin typeface="思源黑体 CN Medium" pitchFamily="34" charset="-122"/>
                <a:ea typeface="思源黑体 CN Medium" pitchFamily="34" charset="-122"/>
                <a:cs typeface="Arial" pitchFamily="34" charset="0"/>
              </a:rPr>
              <a:t> 、</a:t>
            </a:r>
            <a:r>
              <a:rPr lang="zh-CN" altLang="en-US" dirty="0" smtClean="0">
                <a:solidFill>
                  <a:srgbClr val="029BD7"/>
                </a:solidFill>
                <a:latin typeface="思源黑体 CN Medium" pitchFamily="34" charset="-122"/>
                <a:ea typeface="思源黑体 CN Medium" pitchFamily="34" charset="-122"/>
                <a:cs typeface="Arial" pitchFamily="34" charset="0"/>
              </a:rPr>
              <a:t>大学生版</a:t>
            </a:r>
            <a:r>
              <a:rPr lang="zh-CN" altLang="en-US" dirty="0" smtClean="0">
                <a:latin typeface="思源黑体 CN Medium" pitchFamily="34" charset="-122"/>
                <a:ea typeface="思源黑体 CN Medium" pitchFamily="34" charset="-122"/>
                <a:cs typeface="Arial" pitchFamily="34" charset="0"/>
              </a:rPr>
              <a:t>、</a:t>
            </a:r>
            <a:r>
              <a:rPr lang="zh-CN" altLang="en-US" dirty="0" smtClean="0">
                <a:solidFill>
                  <a:srgbClr val="029BD7"/>
                </a:solidFill>
                <a:latin typeface="思源黑体 CN Medium" pitchFamily="34" charset="-122"/>
                <a:ea typeface="思源黑体 CN Medium" pitchFamily="34" charset="-122"/>
                <a:cs typeface="Arial" pitchFamily="34" charset="0"/>
              </a:rPr>
              <a:t>职称版</a:t>
            </a:r>
            <a:r>
              <a:rPr lang="zh-CN" altLang="en-US" dirty="0" smtClean="0">
                <a:latin typeface="思源黑体 CN Medium" pitchFamily="34" charset="-122"/>
                <a:ea typeface="思源黑体 CN Medium" pitchFamily="34" charset="-122"/>
                <a:cs typeface="Arial" pitchFamily="34" charset="0"/>
              </a:rPr>
              <a:t>。            </a:t>
            </a:r>
            <a:r>
              <a:rPr lang="zh-CN" altLang="en-US" dirty="0" smtClean="0">
                <a:solidFill>
                  <a:schemeClr val="accent6">
                    <a:lumMod val="25000"/>
                  </a:schemeClr>
                </a:solidFill>
                <a:latin typeface="思源黑体 CN Medium" pitchFamily="34" charset="-122"/>
                <a:ea typeface="思源黑体 CN Medium" pitchFamily="34" charset="-122"/>
                <a:cs typeface="Arial" pitchFamily="34" charset="0"/>
              </a:rPr>
              <a:t>地址：</a:t>
            </a:r>
            <a:r>
              <a:rPr lang="en-US" altLang="zh-CN" dirty="0" smtClean="0">
                <a:solidFill>
                  <a:srgbClr val="029BD7"/>
                </a:solidFill>
                <a:latin typeface="思源黑体 CN Medium" pitchFamily="34" charset="-122"/>
                <a:ea typeface="思源黑体 CN Medium" pitchFamily="34" charset="-122"/>
                <a:cs typeface="Arial" pitchFamily="34" charset="0"/>
              </a:rPr>
              <a:t>vpcs.cqvip.com</a:t>
            </a:r>
          </a:p>
        </p:txBody>
      </p:sp>
      <p:pic>
        <p:nvPicPr>
          <p:cNvPr id="13" name="Picture 4" descr="捕获"/>
          <p:cNvPicPr>
            <a:picLocks noChangeAspect="1" noChangeArrowheads="1"/>
          </p:cNvPicPr>
          <p:nvPr/>
        </p:nvPicPr>
        <p:blipFill>
          <a:blip r:embed="rId2" cstate="print"/>
          <a:srcRect/>
          <a:stretch>
            <a:fillRect/>
          </a:stretch>
        </p:blipFill>
        <p:spPr bwMode="auto">
          <a:xfrm>
            <a:off x="577162" y="1461181"/>
            <a:ext cx="6090076" cy="3659459"/>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4" name="Picture 5" descr="捕获"/>
          <p:cNvPicPr>
            <a:picLocks noChangeAspect="1" noChangeArrowheads="1"/>
          </p:cNvPicPr>
          <p:nvPr/>
        </p:nvPicPr>
        <p:blipFill>
          <a:blip r:embed="rId3" cstate="print"/>
          <a:srcRect/>
          <a:stretch>
            <a:fillRect/>
          </a:stretch>
        </p:blipFill>
        <p:spPr bwMode="auto">
          <a:xfrm>
            <a:off x="3086552" y="1464057"/>
            <a:ext cx="5969044" cy="365216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5" name="Picture 6" descr="捕获"/>
          <p:cNvPicPr>
            <a:picLocks noChangeAspect="1" noChangeArrowheads="1"/>
          </p:cNvPicPr>
          <p:nvPr/>
        </p:nvPicPr>
        <p:blipFill>
          <a:blip r:embed="rId4" cstate="print"/>
          <a:srcRect/>
          <a:stretch>
            <a:fillRect/>
          </a:stretch>
        </p:blipFill>
        <p:spPr bwMode="auto">
          <a:xfrm>
            <a:off x="5582610" y="1476249"/>
            <a:ext cx="6048558" cy="3652166"/>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6151893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40632" y="208547"/>
            <a:ext cx="11951368" cy="8662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69263" y="0"/>
            <a:ext cx="2261177" cy="1283368"/>
            <a:chOff x="346528" y="801721"/>
            <a:chExt cx="2142968" cy="1216277"/>
          </a:xfrm>
        </p:grpSpPr>
        <p:sp>
          <p:nvSpPr>
            <p:cNvPr id="3" name="椭圆 2"/>
            <p:cNvSpPr/>
            <p:nvPr/>
          </p:nvSpPr>
          <p:spPr>
            <a:xfrm rot="18931689">
              <a:off x="346528" y="1140656"/>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 name="直角三角形 3"/>
            <p:cNvSpPr/>
            <p:nvPr/>
          </p:nvSpPr>
          <p:spPr>
            <a:xfrm rot="5400000">
              <a:off x="809873" y="801721"/>
              <a:ext cx="1216277" cy="12162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rot="10800000">
            <a:off x="10415614" y="-16042"/>
            <a:ext cx="2261177" cy="1283368"/>
            <a:chOff x="346528" y="801721"/>
            <a:chExt cx="2142968" cy="1216277"/>
          </a:xfrm>
        </p:grpSpPr>
        <p:sp>
          <p:nvSpPr>
            <p:cNvPr id="8" name="椭圆 7"/>
            <p:cNvSpPr/>
            <p:nvPr/>
          </p:nvSpPr>
          <p:spPr>
            <a:xfrm rot="18931689">
              <a:off x="346528" y="1140656"/>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9" name="直角三角形 8"/>
            <p:cNvSpPr/>
            <p:nvPr/>
          </p:nvSpPr>
          <p:spPr>
            <a:xfrm rot="5400000">
              <a:off x="809873" y="801721"/>
              <a:ext cx="1216277" cy="12162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27"/>
          <p:cNvGrpSpPr/>
          <p:nvPr/>
        </p:nvGrpSpPr>
        <p:grpSpPr>
          <a:xfrm>
            <a:off x="291002" y="1187336"/>
            <a:ext cx="11498662" cy="5245430"/>
            <a:chOff x="217850" y="1199528"/>
            <a:chExt cx="11498662" cy="5245430"/>
          </a:xfrm>
        </p:grpSpPr>
        <p:sp>
          <p:nvSpPr>
            <p:cNvPr id="30" name="文本框 15"/>
            <p:cNvSpPr txBox="1"/>
            <p:nvPr/>
          </p:nvSpPr>
          <p:spPr>
            <a:xfrm>
              <a:off x="6767821" y="4223482"/>
              <a:ext cx="2236510" cy="1323439"/>
            </a:xfrm>
            <a:prstGeom prst="rect">
              <a:avLst/>
            </a:prstGeom>
            <a:noFill/>
          </p:spPr>
          <p:txBody>
            <a:bodyPr wrap="none" rtlCol="0">
              <a:spAutoFit/>
            </a:bodyPr>
            <a:lstStyle/>
            <a:p>
              <a:r>
                <a:rPr lang="zh-CN" altLang="en-US" sz="8000" dirty="0" smtClean="0">
                  <a:solidFill>
                    <a:schemeClr val="accent1"/>
                  </a:solidFill>
                  <a:effectLst>
                    <a:innerShdw blurRad="63500" dist="50800" dir="18900000">
                      <a:prstClr val="black">
                        <a:alpha val="50000"/>
                      </a:prstClr>
                    </a:innerShdw>
                  </a:effectLst>
                  <a:latin typeface="思源黑体 CN Heavy" pitchFamily="34" charset="-122"/>
                  <a:ea typeface="思源黑体 CN Heavy" pitchFamily="34" charset="-122"/>
                </a:rPr>
                <a:t>顺序</a:t>
              </a:r>
              <a:endParaRPr lang="zh-CN" altLang="en-US" sz="8000" dirty="0">
                <a:solidFill>
                  <a:schemeClr val="accent1"/>
                </a:solidFill>
                <a:effectLst>
                  <a:innerShdw blurRad="63500" dist="50800" dir="18900000">
                    <a:prstClr val="black">
                      <a:alpha val="50000"/>
                    </a:prstClr>
                  </a:innerShdw>
                </a:effectLst>
                <a:latin typeface="思源黑体 CN Heavy" pitchFamily="34" charset="-122"/>
                <a:ea typeface="思源黑体 CN Heavy" pitchFamily="34" charset="-122"/>
              </a:endParaRPr>
            </a:p>
          </p:txBody>
        </p:sp>
        <p:grpSp>
          <p:nvGrpSpPr>
            <p:cNvPr id="13" name="组合 9"/>
            <p:cNvGrpSpPr/>
            <p:nvPr/>
          </p:nvGrpSpPr>
          <p:grpSpPr>
            <a:xfrm>
              <a:off x="4740852" y="2650005"/>
              <a:ext cx="4622798" cy="3794953"/>
              <a:chOff x="502393" y="801721"/>
              <a:chExt cx="2142968" cy="1759208"/>
            </a:xfrm>
          </p:grpSpPr>
          <p:sp>
            <p:nvSpPr>
              <p:cNvPr id="11" name="椭圆 10"/>
              <p:cNvSpPr/>
              <p:nvPr/>
            </p:nvSpPr>
            <p:spPr>
              <a:xfrm rot="18931689">
                <a:off x="502393" y="1367343"/>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2" name="直角三角形 11"/>
              <p:cNvSpPr/>
              <p:nvPr/>
            </p:nvSpPr>
            <p:spPr>
              <a:xfrm rot="5400000">
                <a:off x="809873" y="801721"/>
                <a:ext cx="1759208" cy="175920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3146797" y="2175226"/>
              <a:ext cx="2236510" cy="1323439"/>
            </a:xfrm>
            <a:prstGeom prst="rect">
              <a:avLst/>
            </a:prstGeom>
            <a:noFill/>
          </p:spPr>
          <p:txBody>
            <a:bodyPr wrap="none" rtlCol="0">
              <a:spAutoFit/>
            </a:bodyPr>
            <a:lstStyle/>
            <a:p>
              <a:r>
                <a:rPr lang="zh-CN" altLang="en-US" sz="8000" dirty="0" smtClean="0">
                  <a:solidFill>
                    <a:schemeClr val="accent1"/>
                  </a:solidFill>
                  <a:effectLst>
                    <a:innerShdw blurRad="63500" dist="50800" dir="18900000">
                      <a:prstClr val="black">
                        <a:alpha val="50000"/>
                      </a:prstClr>
                    </a:innerShdw>
                  </a:effectLst>
                  <a:latin typeface="思源黑体 CN Heavy" pitchFamily="34" charset="-122"/>
                  <a:ea typeface="思源黑体 CN Heavy" pitchFamily="34" charset="-122"/>
                </a:rPr>
                <a:t>字数</a:t>
              </a:r>
              <a:endParaRPr lang="zh-CN" altLang="en-US" sz="8000" dirty="0">
                <a:solidFill>
                  <a:schemeClr val="accent1"/>
                </a:solidFill>
                <a:effectLst>
                  <a:innerShdw blurRad="63500" dist="50800" dir="18900000">
                    <a:prstClr val="black">
                      <a:alpha val="50000"/>
                    </a:prstClr>
                  </a:innerShdw>
                </a:effectLst>
                <a:latin typeface="思源黑体 CN Heavy" pitchFamily="34" charset="-122"/>
                <a:ea typeface="思源黑体 CN Heavy" pitchFamily="34" charset="-122"/>
              </a:endParaRPr>
            </a:p>
          </p:txBody>
        </p:sp>
        <p:grpSp>
          <p:nvGrpSpPr>
            <p:cNvPr id="18" name="组合 12"/>
            <p:cNvGrpSpPr/>
            <p:nvPr/>
          </p:nvGrpSpPr>
          <p:grpSpPr>
            <a:xfrm rot="5400000" flipH="1">
              <a:off x="2598342" y="1606540"/>
              <a:ext cx="4545621" cy="3731597"/>
              <a:chOff x="502393" y="801721"/>
              <a:chExt cx="2142968" cy="1759208"/>
            </a:xfrm>
          </p:grpSpPr>
          <p:sp>
            <p:nvSpPr>
              <p:cNvPr id="14" name="椭圆 13"/>
              <p:cNvSpPr/>
              <p:nvPr/>
            </p:nvSpPr>
            <p:spPr>
              <a:xfrm rot="18931689">
                <a:off x="502393" y="1367343"/>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5" name="直角三角形 14"/>
              <p:cNvSpPr/>
              <p:nvPr/>
            </p:nvSpPr>
            <p:spPr>
              <a:xfrm rot="5400000">
                <a:off x="809873" y="801721"/>
                <a:ext cx="1759208" cy="175920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17"/>
            <p:cNvGrpSpPr/>
            <p:nvPr/>
          </p:nvGrpSpPr>
          <p:grpSpPr>
            <a:xfrm>
              <a:off x="5122230" y="2900682"/>
              <a:ext cx="1938714" cy="1938714"/>
              <a:chOff x="4293177" y="800101"/>
              <a:chExt cx="3605645" cy="3605645"/>
            </a:xfrm>
          </p:grpSpPr>
          <p:sp>
            <p:nvSpPr>
              <p:cNvPr id="19" name="椭圆 18"/>
              <p:cNvSpPr/>
              <p:nvPr/>
            </p:nvSpPr>
            <p:spPr>
              <a:xfrm>
                <a:off x="4293177" y="800101"/>
                <a:ext cx="3605645" cy="3605645"/>
              </a:xfrm>
              <a:prstGeom prst="ellipse">
                <a:avLst/>
              </a:prstGeom>
              <a:gradFill flip="none" rotWithShape="1">
                <a:gsLst>
                  <a:gs pos="0">
                    <a:schemeClr val="accent5">
                      <a:lumMod val="0"/>
                      <a:lumOff val="100000"/>
                    </a:schemeClr>
                  </a:gs>
                  <a:gs pos="35000">
                    <a:schemeClr val="accent5">
                      <a:lumMod val="0"/>
                      <a:lumOff val="100000"/>
                    </a:schemeClr>
                  </a:gs>
                  <a:gs pos="100000">
                    <a:schemeClr val="bg1">
                      <a:lumMod val="75000"/>
                    </a:schemeClr>
                  </a:gs>
                </a:gsLst>
                <a:path path="circle">
                  <a:fillToRect l="100000" b="100000"/>
                </a:path>
                <a:tileRect t="-100000" r="-100000"/>
              </a:gradFill>
              <a:ln>
                <a:noFill/>
              </a:ln>
              <a:effectLst>
                <a:outerShdw blurRad="368300" dist="139700" dir="7980000" sx="108000" sy="108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4311881" y="818805"/>
                <a:ext cx="3568237" cy="3568237"/>
              </a:xfrm>
              <a:prstGeom prst="ellipse">
                <a:avLst/>
              </a:prstGeom>
              <a:gradFill flip="none" rotWithShape="1">
                <a:gsLst>
                  <a:gs pos="0">
                    <a:schemeClr val="accent5">
                      <a:lumMod val="0"/>
                      <a:lumOff val="100000"/>
                    </a:schemeClr>
                  </a:gs>
                  <a:gs pos="35000">
                    <a:srgbClr val="FFFFFF"/>
                  </a:gs>
                  <a:gs pos="79000">
                    <a:schemeClr val="bg1">
                      <a:lumMod val="85000"/>
                    </a:schemeClr>
                  </a:gs>
                  <a:gs pos="63000">
                    <a:srgbClr val="E9E9E9"/>
                  </a:gs>
                  <a:gs pos="95000">
                    <a:schemeClr val="bg1">
                      <a:lumMod val="7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Group 58"/>
            <p:cNvGrpSpPr/>
            <p:nvPr/>
          </p:nvGrpSpPr>
          <p:grpSpPr>
            <a:xfrm>
              <a:off x="5554536" y="3328575"/>
              <a:ext cx="1082928" cy="1082928"/>
              <a:chOff x="446088" y="2665413"/>
              <a:chExt cx="920750" cy="920750"/>
            </a:xfrm>
            <a:solidFill>
              <a:schemeClr val="tx2"/>
            </a:solidFill>
          </p:grpSpPr>
          <p:sp>
            <p:nvSpPr>
              <p:cNvPr id="22" name="Freeform 27"/>
              <p:cNvSpPr>
                <a:spLocks noEditPoints="1"/>
              </p:cNvSpPr>
              <p:nvPr/>
            </p:nvSpPr>
            <p:spPr bwMode="auto">
              <a:xfrm>
                <a:off x="446088" y="2665413"/>
                <a:ext cx="920750" cy="920750"/>
              </a:xfrm>
              <a:custGeom>
                <a:avLst/>
                <a:gdLst>
                  <a:gd name="T0" fmla="*/ 494 w 518"/>
                  <a:gd name="T1" fmla="*/ 216 h 518"/>
                  <a:gd name="T2" fmla="*/ 302 w 518"/>
                  <a:gd name="T3" fmla="*/ 24 h 518"/>
                  <a:gd name="T4" fmla="*/ 216 w 518"/>
                  <a:gd name="T5" fmla="*/ 24 h 518"/>
                  <a:gd name="T6" fmla="*/ 24 w 518"/>
                  <a:gd name="T7" fmla="*/ 216 h 518"/>
                  <a:gd name="T8" fmla="*/ 24 w 518"/>
                  <a:gd name="T9" fmla="*/ 302 h 518"/>
                  <a:gd name="T10" fmla="*/ 216 w 518"/>
                  <a:gd name="T11" fmla="*/ 494 h 518"/>
                  <a:gd name="T12" fmla="*/ 302 w 518"/>
                  <a:gd name="T13" fmla="*/ 494 h 518"/>
                  <a:gd name="T14" fmla="*/ 494 w 518"/>
                  <a:gd name="T15" fmla="*/ 302 h 518"/>
                  <a:gd name="T16" fmla="*/ 494 w 518"/>
                  <a:gd name="T17" fmla="*/ 216 h 518"/>
                  <a:gd name="T18" fmla="*/ 482 w 518"/>
                  <a:gd name="T19" fmla="*/ 290 h 518"/>
                  <a:gd name="T20" fmla="*/ 289 w 518"/>
                  <a:gd name="T21" fmla="*/ 482 h 518"/>
                  <a:gd name="T22" fmla="*/ 228 w 518"/>
                  <a:gd name="T23" fmla="*/ 482 h 518"/>
                  <a:gd name="T24" fmla="*/ 36 w 518"/>
                  <a:gd name="T25" fmla="*/ 290 h 518"/>
                  <a:gd name="T26" fmla="*/ 36 w 518"/>
                  <a:gd name="T27" fmla="*/ 228 h 518"/>
                  <a:gd name="T28" fmla="*/ 228 w 518"/>
                  <a:gd name="T29" fmla="*/ 36 h 518"/>
                  <a:gd name="T30" fmla="*/ 290 w 518"/>
                  <a:gd name="T31" fmla="*/ 36 h 518"/>
                  <a:gd name="T32" fmla="*/ 482 w 518"/>
                  <a:gd name="T33" fmla="*/ 228 h 518"/>
                  <a:gd name="T34" fmla="*/ 482 w 518"/>
                  <a:gd name="T35" fmla="*/ 29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8" h="518">
                    <a:moveTo>
                      <a:pt x="494" y="216"/>
                    </a:moveTo>
                    <a:cubicBezTo>
                      <a:pt x="302" y="24"/>
                      <a:pt x="302" y="24"/>
                      <a:pt x="302" y="24"/>
                    </a:cubicBezTo>
                    <a:cubicBezTo>
                      <a:pt x="278" y="0"/>
                      <a:pt x="240" y="0"/>
                      <a:pt x="216" y="24"/>
                    </a:cubicBezTo>
                    <a:cubicBezTo>
                      <a:pt x="24" y="216"/>
                      <a:pt x="24" y="216"/>
                      <a:pt x="24" y="216"/>
                    </a:cubicBezTo>
                    <a:cubicBezTo>
                      <a:pt x="0" y="240"/>
                      <a:pt x="0" y="278"/>
                      <a:pt x="24" y="302"/>
                    </a:cubicBezTo>
                    <a:cubicBezTo>
                      <a:pt x="216" y="494"/>
                      <a:pt x="216" y="494"/>
                      <a:pt x="216" y="494"/>
                    </a:cubicBezTo>
                    <a:cubicBezTo>
                      <a:pt x="240" y="518"/>
                      <a:pt x="278" y="518"/>
                      <a:pt x="302" y="494"/>
                    </a:cubicBezTo>
                    <a:cubicBezTo>
                      <a:pt x="494" y="302"/>
                      <a:pt x="494" y="302"/>
                      <a:pt x="494" y="302"/>
                    </a:cubicBezTo>
                    <a:cubicBezTo>
                      <a:pt x="518" y="278"/>
                      <a:pt x="518" y="240"/>
                      <a:pt x="494" y="216"/>
                    </a:cubicBezTo>
                    <a:close/>
                    <a:moveTo>
                      <a:pt x="482" y="290"/>
                    </a:moveTo>
                    <a:cubicBezTo>
                      <a:pt x="289" y="482"/>
                      <a:pt x="289" y="482"/>
                      <a:pt x="289" y="482"/>
                    </a:cubicBezTo>
                    <a:cubicBezTo>
                      <a:pt x="273" y="499"/>
                      <a:pt x="245" y="499"/>
                      <a:pt x="228" y="482"/>
                    </a:cubicBezTo>
                    <a:cubicBezTo>
                      <a:pt x="36" y="290"/>
                      <a:pt x="36" y="290"/>
                      <a:pt x="36" y="290"/>
                    </a:cubicBezTo>
                    <a:cubicBezTo>
                      <a:pt x="19" y="273"/>
                      <a:pt x="19" y="245"/>
                      <a:pt x="36" y="228"/>
                    </a:cubicBezTo>
                    <a:cubicBezTo>
                      <a:pt x="228" y="36"/>
                      <a:pt x="228" y="36"/>
                      <a:pt x="228" y="36"/>
                    </a:cubicBezTo>
                    <a:cubicBezTo>
                      <a:pt x="245" y="19"/>
                      <a:pt x="273" y="19"/>
                      <a:pt x="290" y="36"/>
                    </a:cubicBezTo>
                    <a:cubicBezTo>
                      <a:pt x="482" y="228"/>
                      <a:pt x="482" y="228"/>
                      <a:pt x="482" y="228"/>
                    </a:cubicBezTo>
                    <a:cubicBezTo>
                      <a:pt x="499" y="245"/>
                      <a:pt x="499" y="273"/>
                      <a:pt x="482" y="29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487"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363535"/>
                  </a:solidFill>
                  <a:effectLst/>
                  <a:uLnTx/>
                  <a:uFillTx/>
                  <a:latin typeface="Segoe UI"/>
                </a:endParaRPr>
              </a:p>
            </p:txBody>
          </p:sp>
          <p:sp>
            <p:nvSpPr>
              <p:cNvPr id="23" name="Freeform 28"/>
              <p:cNvSpPr>
                <a:spLocks noEditPoints="1"/>
              </p:cNvSpPr>
              <p:nvPr/>
            </p:nvSpPr>
            <p:spPr bwMode="auto">
              <a:xfrm>
                <a:off x="514350" y="2732088"/>
                <a:ext cx="785813" cy="785813"/>
              </a:xfrm>
              <a:custGeom>
                <a:avLst/>
                <a:gdLst>
                  <a:gd name="T0" fmla="*/ 432 w 442"/>
                  <a:gd name="T1" fmla="*/ 203 h 442"/>
                  <a:gd name="T2" fmla="*/ 239 w 442"/>
                  <a:gd name="T3" fmla="*/ 10 h 442"/>
                  <a:gd name="T4" fmla="*/ 203 w 442"/>
                  <a:gd name="T5" fmla="*/ 10 h 442"/>
                  <a:gd name="T6" fmla="*/ 10 w 442"/>
                  <a:gd name="T7" fmla="*/ 203 h 442"/>
                  <a:gd name="T8" fmla="*/ 10 w 442"/>
                  <a:gd name="T9" fmla="*/ 239 h 442"/>
                  <a:gd name="T10" fmla="*/ 203 w 442"/>
                  <a:gd name="T11" fmla="*/ 432 h 442"/>
                  <a:gd name="T12" fmla="*/ 239 w 442"/>
                  <a:gd name="T13" fmla="*/ 432 h 442"/>
                  <a:gd name="T14" fmla="*/ 432 w 442"/>
                  <a:gd name="T15" fmla="*/ 239 h 442"/>
                  <a:gd name="T16" fmla="*/ 432 w 442"/>
                  <a:gd name="T17" fmla="*/ 203 h 442"/>
                  <a:gd name="T18" fmla="*/ 292 w 442"/>
                  <a:gd name="T19" fmla="*/ 331 h 442"/>
                  <a:gd name="T20" fmla="*/ 270 w 442"/>
                  <a:gd name="T21" fmla="*/ 310 h 442"/>
                  <a:gd name="T22" fmla="*/ 245 w 442"/>
                  <a:gd name="T23" fmla="*/ 273 h 442"/>
                  <a:gd name="T24" fmla="*/ 245 w 442"/>
                  <a:gd name="T25" fmla="*/ 352 h 442"/>
                  <a:gd name="T26" fmla="*/ 189 w 442"/>
                  <a:gd name="T27" fmla="*/ 352 h 442"/>
                  <a:gd name="T28" fmla="*/ 189 w 442"/>
                  <a:gd name="T29" fmla="*/ 157 h 442"/>
                  <a:gd name="T30" fmla="*/ 154 w 442"/>
                  <a:gd name="T31" fmla="*/ 157 h 442"/>
                  <a:gd name="T32" fmla="*/ 154 w 442"/>
                  <a:gd name="T33" fmla="*/ 157 h 442"/>
                  <a:gd name="T34" fmla="*/ 146 w 442"/>
                  <a:gd name="T35" fmla="*/ 150 h 442"/>
                  <a:gd name="T36" fmla="*/ 147 w 442"/>
                  <a:gd name="T37" fmla="*/ 146 h 442"/>
                  <a:gd name="T38" fmla="*/ 215 w 442"/>
                  <a:gd name="T39" fmla="*/ 54 h 442"/>
                  <a:gd name="T40" fmla="*/ 286 w 442"/>
                  <a:gd name="T41" fmla="*/ 145 h 442"/>
                  <a:gd name="T42" fmla="*/ 286 w 442"/>
                  <a:gd name="T43" fmla="*/ 145 h 442"/>
                  <a:gd name="T44" fmla="*/ 288 w 442"/>
                  <a:gd name="T45" fmla="*/ 150 h 442"/>
                  <a:gd name="T46" fmla="*/ 280 w 442"/>
                  <a:gd name="T47" fmla="*/ 157 h 442"/>
                  <a:gd name="T48" fmla="*/ 280 w 442"/>
                  <a:gd name="T49" fmla="*/ 157 h 442"/>
                  <a:gd name="T50" fmla="*/ 245 w 442"/>
                  <a:gd name="T51" fmla="*/ 157 h 442"/>
                  <a:gd name="T52" fmla="*/ 245 w 442"/>
                  <a:gd name="T53" fmla="*/ 165 h 442"/>
                  <a:gd name="T54" fmla="*/ 246 w 442"/>
                  <a:gd name="T55" fmla="*/ 170 h 442"/>
                  <a:gd name="T56" fmla="*/ 257 w 442"/>
                  <a:gd name="T57" fmla="*/ 204 h 442"/>
                  <a:gd name="T58" fmla="*/ 300 w 442"/>
                  <a:gd name="T59" fmla="*/ 285 h 442"/>
                  <a:gd name="T60" fmla="*/ 320 w 442"/>
                  <a:gd name="T61" fmla="*/ 303 h 442"/>
                  <a:gd name="T62" fmla="*/ 292 w 442"/>
                  <a:gd name="T63" fmla="*/ 331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2" h="442">
                    <a:moveTo>
                      <a:pt x="432" y="203"/>
                    </a:moveTo>
                    <a:cubicBezTo>
                      <a:pt x="239" y="10"/>
                      <a:pt x="239" y="10"/>
                      <a:pt x="239" y="10"/>
                    </a:cubicBezTo>
                    <a:cubicBezTo>
                      <a:pt x="229" y="0"/>
                      <a:pt x="213" y="0"/>
                      <a:pt x="203" y="10"/>
                    </a:cubicBezTo>
                    <a:cubicBezTo>
                      <a:pt x="10" y="203"/>
                      <a:pt x="10" y="203"/>
                      <a:pt x="10" y="203"/>
                    </a:cubicBezTo>
                    <a:cubicBezTo>
                      <a:pt x="0" y="213"/>
                      <a:pt x="0" y="229"/>
                      <a:pt x="10" y="239"/>
                    </a:cubicBezTo>
                    <a:cubicBezTo>
                      <a:pt x="203" y="432"/>
                      <a:pt x="203" y="432"/>
                      <a:pt x="203" y="432"/>
                    </a:cubicBezTo>
                    <a:cubicBezTo>
                      <a:pt x="213" y="442"/>
                      <a:pt x="229" y="442"/>
                      <a:pt x="239" y="432"/>
                    </a:cubicBezTo>
                    <a:cubicBezTo>
                      <a:pt x="432" y="239"/>
                      <a:pt x="432" y="239"/>
                      <a:pt x="432" y="239"/>
                    </a:cubicBezTo>
                    <a:cubicBezTo>
                      <a:pt x="442" y="229"/>
                      <a:pt x="442" y="213"/>
                      <a:pt x="432" y="203"/>
                    </a:cubicBezTo>
                    <a:close/>
                    <a:moveTo>
                      <a:pt x="292" y="331"/>
                    </a:moveTo>
                    <a:cubicBezTo>
                      <a:pt x="284" y="325"/>
                      <a:pt x="277" y="318"/>
                      <a:pt x="270" y="310"/>
                    </a:cubicBezTo>
                    <a:cubicBezTo>
                      <a:pt x="260" y="299"/>
                      <a:pt x="252" y="286"/>
                      <a:pt x="245" y="273"/>
                    </a:cubicBezTo>
                    <a:cubicBezTo>
                      <a:pt x="245" y="352"/>
                      <a:pt x="245" y="352"/>
                      <a:pt x="245" y="352"/>
                    </a:cubicBezTo>
                    <a:cubicBezTo>
                      <a:pt x="189" y="352"/>
                      <a:pt x="189" y="352"/>
                      <a:pt x="189" y="352"/>
                    </a:cubicBezTo>
                    <a:cubicBezTo>
                      <a:pt x="189" y="157"/>
                      <a:pt x="189" y="157"/>
                      <a:pt x="189" y="157"/>
                    </a:cubicBezTo>
                    <a:cubicBezTo>
                      <a:pt x="154" y="157"/>
                      <a:pt x="154" y="157"/>
                      <a:pt x="154" y="157"/>
                    </a:cubicBezTo>
                    <a:cubicBezTo>
                      <a:pt x="154" y="157"/>
                      <a:pt x="154" y="157"/>
                      <a:pt x="154" y="157"/>
                    </a:cubicBezTo>
                    <a:cubicBezTo>
                      <a:pt x="150" y="157"/>
                      <a:pt x="146" y="154"/>
                      <a:pt x="146" y="150"/>
                    </a:cubicBezTo>
                    <a:cubicBezTo>
                      <a:pt x="146" y="148"/>
                      <a:pt x="147" y="147"/>
                      <a:pt x="147" y="146"/>
                    </a:cubicBezTo>
                    <a:cubicBezTo>
                      <a:pt x="215" y="54"/>
                      <a:pt x="215" y="54"/>
                      <a:pt x="215" y="54"/>
                    </a:cubicBezTo>
                    <a:cubicBezTo>
                      <a:pt x="286" y="145"/>
                      <a:pt x="286" y="145"/>
                      <a:pt x="286" y="145"/>
                    </a:cubicBezTo>
                    <a:cubicBezTo>
                      <a:pt x="286" y="145"/>
                      <a:pt x="286" y="145"/>
                      <a:pt x="286" y="145"/>
                    </a:cubicBezTo>
                    <a:cubicBezTo>
                      <a:pt x="287" y="146"/>
                      <a:pt x="288" y="148"/>
                      <a:pt x="288" y="150"/>
                    </a:cubicBezTo>
                    <a:cubicBezTo>
                      <a:pt x="288" y="154"/>
                      <a:pt x="284" y="157"/>
                      <a:pt x="280" y="157"/>
                    </a:cubicBezTo>
                    <a:cubicBezTo>
                      <a:pt x="280" y="157"/>
                      <a:pt x="280" y="157"/>
                      <a:pt x="280" y="157"/>
                    </a:cubicBezTo>
                    <a:cubicBezTo>
                      <a:pt x="245" y="157"/>
                      <a:pt x="245" y="157"/>
                      <a:pt x="245" y="157"/>
                    </a:cubicBezTo>
                    <a:cubicBezTo>
                      <a:pt x="245" y="165"/>
                      <a:pt x="245" y="165"/>
                      <a:pt x="245" y="165"/>
                    </a:cubicBezTo>
                    <a:cubicBezTo>
                      <a:pt x="245" y="166"/>
                      <a:pt x="246" y="168"/>
                      <a:pt x="246" y="170"/>
                    </a:cubicBezTo>
                    <a:cubicBezTo>
                      <a:pt x="249" y="179"/>
                      <a:pt x="252" y="191"/>
                      <a:pt x="257" y="204"/>
                    </a:cubicBezTo>
                    <a:cubicBezTo>
                      <a:pt x="266" y="230"/>
                      <a:pt x="281" y="263"/>
                      <a:pt x="300" y="285"/>
                    </a:cubicBezTo>
                    <a:cubicBezTo>
                      <a:pt x="307" y="292"/>
                      <a:pt x="313" y="298"/>
                      <a:pt x="320" y="303"/>
                    </a:cubicBezTo>
                    <a:lnTo>
                      <a:pt x="292" y="33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487"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363535"/>
                  </a:solidFill>
                  <a:effectLst/>
                  <a:uLnTx/>
                  <a:uFillTx/>
                  <a:latin typeface="Segoe UI"/>
                </a:endParaRPr>
              </a:p>
            </p:txBody>
          </p:sp>
        </p:grpSp>
        <p:sp>
          <p:nvSpPr>
            <p:cNvPr id="24" name="矩形 23"/>
            <p:cNvSpPr/>
            <p:nvPr/>
          </p:nvSpPr>
          <p:spPr>
            <a:xfrm>
              <a:off x="217850" y="2730120"/>
              <a:ext cx="2792815" cy="1200329"/>
            </a:xfrm>
            <a:prstGeom prst="rect">
              <a:avLst/>
            </a:prstGeom>
          </p:spPr>
          <p:txBody>
            <a:bodyPr wrap="square">
              <a:spAutoFit/>
            </a:bodyPr>
            <a:lstStyle/>
            <a:p>
              <a:pPr algn="r">
                <a:lnSpc>
                  <a:spcPct val="150000"/>
                </a:lnSpc>
              </a:pPr>
              <a:r>
                <a:rPr lang="zh-CN" altLang="en-US" sz="1600" dirty="0" smtClean="0">
                  <a:solidFill>
                    <a:schemeClr val="tx1">
                      <a:lumMod val="75000"/>
                      <a:lumOff val="25000"/>
                    </a:schemeClr>
                  </a:solidFill>
                  <a:latin typeface="思源黑体 CN Medium" pitchFamily="34" charset="-122"/>
                  <a:ea typeface="思源黑体 CN Medium" pitchFamily="34" charset="-122"/>
                  <a:cs typeface="Arial" pitchFamily="34" charset="0"/>
                </a:rPr>
                <a:t>研究生版</a:t>
              </a:r>
              <a:r>
                <a:rPr lang="en-US" altLang="zh-CN" sz="1600" dirty="0" smtClean="0">
                  <a:solidFill>
                    <a:schemeClr val="tx1">
                      <a:lumMod val="75000"/>
                      <a:lumOff val="25000"/>
                    </a:schemeClr>
                  </a:solidFill>
                  <a:latin typeface="思源黑体 CN Medium" pitchFamily="34" charset="-122"/>
                  <a:ea typeface="思源黑体 CN Medium" pitchFamily="34" charset="-122"/>
                  <a:cs typeface="Arial" pitchFamily="34" charset="0"/>
                </a:rPr>
                <a:t>15</a:t>
              </a:r>
              <a:r>
                <a:rPr lang="zh-CN" altLang="en-US" sz="1600" dirty="0" smtClean="0">
                  <a:solidFill>
                    <a:schemeClr val="tx1">
                      <a:lumMod val="75000"/>
                      <a:lumOff val="25000"/>
                    </a:schemeClr>
                  </a:solidFill>
                  <a:latin typeface="思源黑体 CN Medium" pitchFamily="34" charset="-122"/>
                  <a:ea typeface="思源黑体 CN Medium" pitchFamily="34" charset="-122"/>
                  <a:cs typeface="Arial" pitchFamily="34" charset="0"/>
                </a:rPr>
                <a:t>万字以内</a:t>
              </a:r>
              <a:endParaRPr lang="en-US" altLang="zh-CN" sz="1600" dirty="0" smtClean="0">
                <a:solidFill>
                  <a:schemeClr val="tx1">
                    <a:lumMod val="75000"/>
                    <a:lumOff val="25000"/>
                  </a:schemeClr>
                </a:solidFill>
                <a:latin typeface="思源黑体 CN Medium" pitchFamily="34" charset="-122"/>
                <a:ea typeface="思源黑体 CN Medium" pitchFamily="34" charset="-122"/>
                <a:cs typeface="Arial" pitchFamily="34" charset="0"/>
              </a:endParaRPr>
            </a:p>
            <a:p>
              <a:pPr algn="r">
                <a:lnSpc>
                  <a:spcPct val="150000"/>
                </a:lnSpc>
              </a:pPr>
              <a:r>
                <a:rPr lang="zh-CN" altLang="en-US" sz="1600" dirty="0" smtClean="0">
                  <a:solidFill>
                    <a:schemeClr val="tx1">
                      <a:lumMod val="75000"/>
                      <a:lumOff val="25000"/>
                    </a:schemeClr>
                  </a:solidFill>
                  <a:latin typeface="思源黑体 CN Medium" pitchFamily="34" charset="-122"/>
                  <a:ea typeface="思源黑体 CN Medium" pitchFamily="34" charset="-122"/>
                  <a:cs typeface="Arial" pitchFamily="34" charset="0"/>
                </a:rPr>
                <a:t>大学生版</a:t>
              </a:r>
              <a:r>
                <a:rPr lang="en-US" altLang="zh-CN" sz="1600" dirty="0" smtClean="0">
                  <a:solidFill>
                    <a:schemeClr val="tx1">
                      <a:lumMod val="75000"/>
                      <a:lumOff val="25000"/>
                    </a:schemeClr>
                  </a:solidFill>
                  <a:latin typeface="思源黑体 CN Medium" pitchFamily="34" charset="-122"/>
                  <a:ea typeface="思源黑体 CN Medium" pitchFamily="34" charset="-122"/>
                  <a:cs typeface="Arial" pitchFamily="34" charset="0"/>
                </a:rPr>
                <a:t>4</a:t>
              </a:r>
              <a:r>
                <a:rPr lang="zh-CN" altLang="en-US" sz="1600" dirty="0" smtClean="0">
                  <a:solidFill>
                    <a:schemeClr val="tx1">
                      <a:lumMod val="75000"/>
                      <a:lumOff val="25000"/>
                    </a:schemeClr>
                  </a:solidFill>
                  <a:latin typeface="思源黑体 CN Medium" pitchFamily="34" charset="-122"/>
                  <a:ea typeface="思源黑体 CN Medium" pitchFamily="34" charset="-122"/>
                  <a:cs typeface="Arial" pitchFamily="34" charset="0"/>
                </a:rPr>
                <a:t>万字以内</a:t>
              </a:r>
              <a:endParaRPr lang="en-US" altLang="zh-CN" sz="1600" dirty="0" smtClean="0">
                <a:solidFill>
                  <a:schemeClr val="tx1">
                    <a:lumMod val="75000"/>
                    <a:lumOff val="25000"/>
                  </a:schemeClr>
                </a:solidFill>
                <a:latin typeface="思源黑体 CN Medium" pitchFamily="34" charset="-122"/>
                <a:ea typeface="思源黑体 CN Medium" pitchFamily="34" charset="-122"/>
                <a:cs typeface="Arial" pitchFamily="34" charset="0"/>
              </a:endParaRPr>
            </a:p>
            <a:p>
              <a:pPr algn="r">
                <a:lnSpc>
                  <a:spcPct val="150000"/>
                </a:lnSpc>
              </a:pPr>
              <a:r>
                <a:rPr lang="zh-CN" altLang="en-US" sz="1600" dirty="0" smtClean="0">
                  <a:solidFill>
                    <a:schemeClr val="tx1">
                      <a:lumMod val="75000"/>
                      <a:lumOff val="25000"/>
                    </a:schemeClr>
                  </a:solidFill>
                  <a:latin typeface="思源黑体 CN Medium" pitchFamily="34" charset="-122"/>
                  <a:ea typeface="思源黑体 CN Medium" pitchFamily="34" charset="-122"/>
                  <a:cs typeface="Arial" pitchFamily="34" charset="0"/>
                </a:rPr>
                <a:t>职称版</a:t>
              </a:r>
              <a:r>
                <a:rPr lang="en-US" altLang="zh-CN" sz="1600" dirty="0" smtClean="0">
                  <a:solidFill>
                    <a:schemeClr val="tx1">
                      <a:lumMod val="75000"/>
                      <a:lumOff val="25000"/>
                    </a:schemeClr>
                  </a:solidFill>
                  <a:latin typeface="思源黑体 CN Medium" pitchFamily="34" charset="-122"/>
                  <a:ea typeface="思源黑体 CN Medium" pitchFamily="34" charset="-122"/>
                  <a:cs typeface="Arial" pitchFamily="34" charset="0"/>
                </a:rPr>
                <a:t>1.5</a:t>
              </a:r>
              <a:r>
                <a:rPr lang="zh-CN" altLang="en-US" sz="1600" dirty="0" smtClean="0">
                  <a:solidFill>
                    <a:schemeClr val="tx1">
                      <a:lumMod val="75000"/>
                      <a:lumOff val="25000"/>
                    </a:schemeClr>
                  </a:solidFill>
                  <a:latin typeface="思源黑体 CN Medium" pitchFamily="34" charset="-122"/>
                  <a:ea typeface="思源黑体 CN Medium" pitchFamily="34" charset="-122"/>
                  <a:cs typeface="Arial" pitchFamily="34" charset="0"/>
                </a:rPr>
                <a:t>万字以内</a:t>
              </a:r>
              <a:endParaRPr lang="zh-CN" altLang="en-US" sz="1600" dirty="0">
                <a:solidFill>
                  <a:schemeClr val="tx1">
                    <a:lumMod val="75000"/>
                    <a:lumOff val="25000"/>
                  </a:schemeClr>
                </a:solidFill>
                <a:latin typeface="思源黑体 CN Medium" pitchFamily="34" charset="-122"/>
                <a:ea typeface="思源黑体 CN Medium" pitchFamily="34" charset="-122"/>
                <a:cs typeface="Arial" pitchFamily="34" charset="0"/>
              </a:endParaRPr>
            </a:p>
          </p:txBody>
        </p:sp>
        <p:sp>
          <p:nvSpPr>
            <p:cNvPr id="27" name="文本框 26"/>
            <p:cNvSpPr txBox="1"/>
            <p:nvPr/>
          </p:nvSpPr>
          <p:spPr>
            <a:xfrm>
              <a:off x="698765" y="2221854"/>
              <a:ext cx="2348476" cy="523220"/>
            </a:xfrm>
            <a:prstGeom prst="rect">
              <a:avLst/>
            </a:prstGeom>
            <a:noFill/>
          </p:spPr>
          <p:txBody>
            <a:bodyPr wrap="square" rtlCol="0">
              <a:spAutoFit/>
            </a:bodyPr>
            <a:lstStyle>
              <a:defPPr>
                <a:defRPr lang="zh-CN"/>
              </a:defPPr>
              <a:lvl1pPr>
                <a:defRPr sz="2800">
                  <a:solidFill>
                    <a:schemeClr val="accent1"/>
                  </a:solidFill>
                </a:defRPr>
              </a:lvl1pPr>
            </a:lstStyle>
            <a:p>
              <a:pPr algn="r"/>
              <a:r>
                <a:rPr lang="zh-CN" altLang="en-US" dirty="0" smtClean="0">
                  <a:latin typeface="思源黑体 CN Bold" pitchFamily="34" charset="-122"/>
                  <a:ea typeface="思源黑体 CN Bold" pitchFamily="34" charset="-122"/>
                </a:rPr>
                <a:t>检测字数不同</a:t>
              </a:r>
              <a:endParaRPr lang="en-US" altLang="zh-CN" dirty="0">
                <a:latin typeface="思源黑体 CN Bold" pitchFamily="34" charset="-122"/>
                <a:ea typeface="思源黑体 CN Bold" pitchFamily="34" charset="-122"/>
              </a:endParaRPr>
            </a:p>
          </p:txBody>
        </p:sp>
        <p:sp>
          <p:nvSpPr>
            <p:cNvPr id="31" name="文本框 26"/>
            <p:cNvSpPr txBox="1"/>
            <p:nvPr/>
          </p:nvSpPr>
          <p:spPr>
            <a:xfrm>
              <a:off x="9038093" y="4075038"/>
              <a:ext cx="2348476" cy="523220"/>
            </a:xfrm>
            <a:prstGeom prst="rect">
              <a:avLst/>
            </a:prstGeom>
            <a:noFill/>
          </p:spPr>
          <p:txBody>
            <a:bodyPr wrap="square" rtlCol="0">
              <a:spAutoFit/>
            </a:bodyPr>
            <a:lstStyle>
              <a:defPPr>
                <a:defRPr lang="zh-CN"/>
              </a:defPPr>
              <a:lvl1pPr>
                <a:defRPr sz="2800">
                  <a:solidFill>
                    <a:schemeClr val="accent1"/>
                  </a:solidFill>
                </a:defRPr>
              </a:lvl1pPr>
            </a:lstStyle>
            <a:p>
              <a:pPr algn="r"/>
              <a:r>
                <a:rPr lang="zh-CN" altLang="en-US" dirty="0" smtClean="0">
                  <a:latin typeface="思源黑体 CN Bold" pitchFamily="34" charset="-122"/>
                  <a:ea typeface="思源黑体 CN Bold" pitchFamily="34" charset="-122"/>
                </a:rPr>
                <a:t>检测顺序不同</a:t>
              </a:r>
              <a:endParaRPr lang="en-US" altLang="zh-CN" dirty="0">
                <a:latin typeface="思源黑体 CN Bold" pitchFamily="34" charset="-122"/>
                <a:ea typeface="思源黑体 CN Bold" pitchFamily="34" charset="-122"/>
              </a:endParaRPr>
            </a:p>
          </p:txBody>
        </p:sp>
        <p:sp>
          <p:nvSpPr>
            <p:cNvPr id="32" name="矩形 31"/>
            <p:cNvSpPr/>
            <p:nvPr/>
          </p:nvSpPr>
          <p:spPr>
            <a:xfrm>
              <a:off x="9130202" y="4546728"/>
              <a:ext cx="2586310" cy="1569660"/>
            </a:xfrm>
            <a:prstGeom prst="rect">
              <a:avLst/>
            </a:prstGeom>
          </p:spPr>
          <p:txBody>
            <a:bodyPr wrap="square">
              <a:spAutoFit/>
            </a:bodyPr>
            <a:lstStyle/>
            <a:p>
              <a:pPr>
                <a:lnSpc>
                  <a:spcPct val="150000"/>
                </a:lnSpc>
              </a:pPr>
              <a:r>
                <a:rPr lang="zh-CN" altLang="en-US" sz="1600" dirty="0" smtClean="0">
                  <a:solidFill>
                    <a:schemeClr val="tx1">
                      <a:lumMod val="75000"/>
                      <a:lumOff val="25000"/>
                    </a:schemeClr>
                  </a:solidFill>
                  <a:latin typeface="思源黑体 CN Medium" pitchFamily="34" charset="-122"/>
                  <a:ea typeface="思源黑体 CN Medium" pitchFamily="34" charset="-122"/>
                  <a:cs typeface="Arial" pitchFamily="34" charset="0"/>
                </a:rPr>
                <a:t>研究生版先比对期刊库与论文库，再比对网络资源。</a:t>
              </a:r>
              <a:endParaRPr lang="en-US" altLang="zh-CN" sz="1600" dirty="0" smtClean="0">
                <a:solidFill>
                  <a:schemeClr val="tx1">
                    <a:lumMod val="75000"/>
                    <a:lumOff val="25000"/>
                  </a:schemeClr>
                </a:solidFill>
                <a:latin typeface="思源黑体 CN Medium" pitchFamily="34" charset="-122"/>
                <a:ea typeface="思源黑体 CN Medium" pitchFamily="34" charset="-122"/>
                <a:cs typeface="Arial" pitchFamily="34" charset="0"/>
              </a:endParaRPr>
            </a:p>
            <a:p>
              <a:pPr>
                <a:lnSpc>
                  <a:spcPct val="150000"/>
                </a:lnSpc>
              </a:pPr>
              <a:r>
                <a:rPr lang="zh-CN" altLang="en-US" sz="1600" dirty="0" smtClean="0">
                  <a:solidFill>
                    <a:schemeClr val="tx1">
                      <a:lumMod val="75000"/>
                      <a:lumOff val="25000"/>
                    </a:schemeClr>
                  </a:solidFill>
                  <a:latin typeface="思源黑体 CN Medium" pitchFamily="34" charset="-122"/>
                  <a:ea typeface="思源黑体 CN Medium" pitchFamily="34" charset="-122"/>
                  <a:cs typeface="Arial" pitchFamily="34" charset="0"/>
                </a:rPr>
                <a:t>本科生版先比对网络资源，再比对期刊库与论文库</a:t>
              </a:r>
              <a:endParaRPr lang="zh-CN" altLang="en-US" sz="1600" dirty="0">
                <a:solidFill>
                  <a:schemeClr val="tx1">
                    <a:lumMod val="75000"/>
                    <a:lumOff val="25000"/>
                  </a:schemeClr>
                </a:solidFill>
                <a:latin typeface="思源黑体 CN Medium" pitchFamily="34" charset="-122"/>
                <a:ea typeface="思源黑体 CN Medium" pitchFamily="34" charset="-122"/>
                <a:cs typeface="Arial" pitchFamily="34" charset="0"/>
              </a:endParaRPr>
            </a:p>
          </p:txBody>
        </p:sp>
      </p:grpSp>
      <p:sp>
        <p:nvSpPr>
          <p:cNvPr id="29" name="文本框 5"/>
          <p:cNvSpPr txBox="1"/>
          <p:nvPr/>
        </p:nvSpPr>
        <p:spPr>
          <a:xfrm>
            <a:off x="901886" y="333254"/>
            <a:ext cx="1826141" cy="584775"/>
          </a:xfrm>
          <a:prstGeom prst="rect">
            <a:avLst/>
          </a:prstGeom>
          <a:noFill/>
        </p:spPr>
        <p:txBody>
          <a:bodyPr wrap="none" rtlCol="0">
            <a:spAutoFit/>
          </a:bodyPr>
          <a:lstStyle>
            <a:defPPr>
              <a:defRPr lang="zh-CN"/>
            </a:defPPr>
            <a:lvl1pPr>
              <a:defRPr b="1">
                <a:solidFill>
                  <a:schemeClr val="accent1"/>
                </a:solidFill>
                <a:latin typeface="Calibri" panose="020F0502020204030204" pitchFamily="34" charset="0"/>
                <a:ea typeface="Adobe Gothic Std B" panose="020B0800000000000000" pitchFamily="34" charset="-128"/>
              </a:defRPr>
            </a:lvl1pPr>
          </a:lstStyle>
          <a:p>
            <a:r>
              <a:rPr lang="zh-CN" altLang="en-US" sz="3200" b="0" dirty="0" smtClean="0">
                <a:solidFill>
                  <a:schemeClr val="bg1"/>
                </a:solidFill>
                <a:latin typeface="思源黑体 CN Bold" pitchFamily="34" charset="-122"/>
                <a:ea typeface="思源黑体 CN Bold" pitchFamily="34" charset="-122"/>
              </a:rPr>
              <a:t>版本区别</a:t>
            </a:r>
            <a:endParaRPr lang="en-US" altLang="zh-CN" sz="3200" b="0" dirty="0">
              <a:solidFill>
                <a:schemeClr val="bg1"/>
              </a:solidFill>
              <a:latin typeface="思源黑体 CN Bold" pitchFamily="34" charset="-122"/>
              <a:ea typeface="思源黑体 CN Bold" pitchFamily="34" charset="-122"/>
            </a:endParaRPr>
          </a:p>
        </p:txBody>
      </p:sp>
    </p:spTree>
    <p:extLst>
      <p:ext uri="{BB962C8B-B14F-4D97-AF65-F5344CB8AC3E}">
        <p14:creationId xmlns:p14="http://schemas.microsoft.com/office/powerpoint/2010/main" xmlns="" val="27518879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40632" y="208547"/>
            <a:ext cx="11951368" cy="8662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69263" y="0"/>
            <a:ext cx="2261177" cy="1283368"/>
            <a:chOff x="346528" y="801721"/>
            <a:chExt cx="2142968" cy="1216277"/>
          </a:xfrm>
        </p:grpSpPr>
        <p:sp>
          <p:nvSpPr>
            <p:cNvPr id="3" name="椭圆 2"/>
            <p:cNvSpPr/>
            <p:nvPr/>
          </p:nvSpPr>
          <p:spPr>
            <a:xfrm rot="18931689">
              <a:off x="346528" y="1140656"/>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 name="直角三角形 3"/>
            <p:cNvSpPr/>
            <p:nvPr/>
          </p:nvSpPr>
          <p:spPr>
            <a:xfrm rot="5400000">
              <a:off x="809873" y="801721"/>
              <a:ext cx="1216277" cy="12162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rot="10800000">
            <a:off x="10415614" y="-16042"/>
            <a:ext cx="2261177" cy="1283368"/>
            <a:chOff x="346528" y="801721"/>
            <a:chExt cx="2142968" cy="1216277"/>
          </a:xfrm>
        </p:grpSpPr>
        <p:sp>
          <p:nvSpPr>
            <p:cNvPr id="8" name="椭圆 7"/>
            <p:cNvSpPr/>
            <p:nvPr/>
          </p:nvSpPr>
          <p:spPr>
            <a:xfrm rot="18931689">
              <a:off x="346528" y="1140656"/>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9" name="直角三角形 8"/>
            <p:cNvSpPr/>
            <p:nvPr/>
          </p:nvSpPr>
          <p:spPr>
            <a:xfrm rot="5400000">
              <a:off x="809873" y="801721"/>
              <a:ext cx="1216277" cy="12162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966124" y="1033309"/>
            <a:ext cx="3529064" cy="4418614"/>
            <a:chOff x="966124" y="1033309"/>
            <a:chExt cx="3529064" cy="4418614"/>
          </a:xfrm>
        </p:grpSpPr>
        <p:grpSp>
          <p:nvGrpSpPr>
            <p:cNvPr id="11" name="组合 28"/>
            <p:cNvGrpSpPr/>
            <p:nvPr/>
          </p:nvGrpSpPr>
          <p:grpSpPr>
            <a:xfrm>
              <a:off x="1354538" y="2534273"/>
              <a:ext cx="1670950" cy="1670950"/>
              <a:chOff x="1004018" y="2534273"/>
              <a:chExt cx="1670950" cy="1670950"/>
            </a:xfrm>
          </p:grpSpPr>
          <p:sp>
            <p:nvSpPr>
              <p:cNvPr id="25" name="椭圆 24"/>
              <p:cNvSpPr/>
              <p:nvPr/>
            </p:nvSpPr>
            <p:spPr>
              <a:xfrm>
                <a:off x="1004018" y="2534273"/>
                <a:ext cx="1670950" cy="1670950"/>
              </a:xfrm>
              <a:prstGeom prst="ellipse">
                <a:avLst/>
              </a:prstGeom>
              <a:gradFill flip="none" rotWithShape="1">
                <a:gsLst>
                  <a:gs pos="0">
                    <a:schemeClr val="accent5">
                      <a:lumMod val="0"/>
                      <a:lumOff val="100000"/>
                    </a:schemeClr>
                  </a:gs>
                  <a:gs pos="35000">
                    <a:schemeClr val="accent5">
                      <a:lumMod val="0"/>
                      <a:lumOff val="100000"/>
                    </a:schemeClr>
                  </a:gs>
                  <a:gs pos="100000">
                    <a:schemeClr val="bg1">
                      <a:lumMod val="75000"/>
                    </a:schemeClr>
                  </a:gs>
                </a:gsLst>
                <a:path path="circle">
                  <a:fillToRect l="100000" b="100000"/>
                </a:path>
                <a:tileRect t="-100000" r="-100000"/>
              </a:gradFill>
              <a:ln>
                <a:noFill/>
              </a:ln>
              <a:effectLst>
                <a:outerShdw blurRad="368300" dist="139700" dir="7980000" sx="108000" sy="108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solidFill>
                    <a:schemeClr val="accent1"/>
                  </a:solidFill>
                </a:endParaRPr>
              </a:p>
            </p:txBody>
          </p:sp>
          <p:sp>
            <p:nvSpPr>
              <p:cNvPr id="28" name="椭圆 27"/>
              <p:cNvSpPr/>
              <p:nvPr/>
            </p:nvSpPr>
            <p:spPr>
              <a:xfrm>
                <a:off x="1012290" y="2534273"/>
                <a:ext cx="1654406" cy="1670950"/>
              </a:xfrm>
              <a:prstGeom prst="ellipse">
                <a:avLst/>
              </a:prstGeom>
              <a:gradFill flip="none" rotWithShape="1">
                <a:gsLst>
                  <a:gs pos="0">
                    <a:schemeClr val="accent5">
                      <a:lumMod val="0"/>
                      <a:lumOff val="100000"/>
                    </a:schemeClr>
                  </a:gs>
                  <a:gs pos="20000">
                    <a:srgbClr val="FFFFFF"/>
                  </a:gs>
                  <a:gs pos="61000">
                    <a:schemeClr val="bg1">
                      <a:lumMod val="85000"/>
                    </a:schemeClr>
                  </a:gs>
                  <a:gs pos="37000">
                    <a:srgbClr val="E9E9E9"/>
                  </a:gs>
                  <a:gs pos="95000">
                    <a:schemeClr val="bg1">
                      <a:lumMod val="6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solidFill>
                    <a:schemeClr val="accent1"/>
                  </a:solidFill>
                </a:endParaRPr>
              </a:p>
            </p:txBody>
          </p:sp>
        </p:grpSp>
        <p:sp>
          <p:nvSpPr>
            <p:cNvPr id="36" name="椭圆 35"/>
            <p:cNvSpPr/>
            <p:nvPr/>
          </p:nvSpPr>
          <p:spPr>
            <a:xfrm>
              <a:off x="1671853" y="2836297"/>
              <a:ext cx="1036320" cy="10363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smtClean="0">
                  <a:effectLst>
                    <a:innerShdw blurRad="63500" dist="50800" dir="18900000">
                      <a:prstClr val="black">
                        <a:alpha val="50000"/>
                      </a:prstClr>
                    </a:innerShdw>
                  </a:effectLst>
                  <a:latin typeface="Impact" panose="020B0806030902050204" pitchFamily="34" charset="0"/>
                </a:rPr>
                <a:t>01</a:t>
              </a:r>
              <a:endParaRPr lang="zh-CN" altLang="en-US" sz="4000" dirty="0">
                <a:effectLst>
                  <a:innerShdw blurRad="63500" dist="50800" dir="18900000">
                    <a:prstClr val="black">
                      <a:alpha val="50000"/>
                    </a:prstClr>
                  </a:innerShdw>
                </a:effectLst>
                <a:latin typeface="Impact" panose="020B0806030902050204" pitchFamily="34" charset="0"/>
              </a:endParaRPr>
            </a:p>
          </p:txBody>
        </p:sp>
        <p:grpSp>
          <p:nvGrpSpPr>
            <p:cNvPr id="14" name="组合 16"/>
            <p:cNvGrpSpPr/>
            <p:nvPr/>
          </p:nvGrpSpPr>
          <p:grpSpPr>
            <a:xfrm rot="8097131">
              <a:off x="2269844" y="1170908"/>
              <a:ext cx="1234560" cy="3216129"/>
              <a:chOff x="649880" y="-859001"/>
              <a:chExt cx="1471758" cy="10369237"/>
            </a:xfrm>
          </p:grpSpPr>
          <p:sp>
            <p:nvSpPr>
              <p:cNvPr id="18" name="椭圆 17"/>
              <p:cNvSpPr/>
              <p:nvPr/>
            </p:nvSpPr>
            <p:spPr>
              <a:xfrm rot="16231689">
                <a:off x="-3307150" y="4081449"/>
                <a:ext cx="10369237" cy="488338"/>
              </a:xfrm>
              <a:prstGeom prst="ellipse">
                <a:avLst/>
              </a:prstGeom>
              <a:gradFill flip="none" rotWithShape="1">
                <a:gsLst>
                  <a:gs pos="0">
                    <a:schemeClr val="tx1">
                      <a:lumMod val="75000"/>
                      <a:lumOff val="25000"/>
                      <a:alpha val="50000"/>
                    </a:schemeClr>
                  </a:gs>
                  <a:gs pos="32000">
                    <a:schemeClr val="tx1">
                      <a:alpha val="4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9" name="矩形 18"/>
              <p:cNvSpPr/>
              <p:nvPr/>
            </p:nvSpPr>
            <p:spPr>
              <a:xfrm rot="16200000">
                <a:off x="-2912109" y="3489163"/>
                <a:ext cx="8349454" cy="12254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矩形 45"/>
            <p:cNvSpPr/>
            <p:nvPr/>
          </p:nvSpPr>
          <p:spPr>
            <a:xfrm rot="2700000">
              <a:off x="1095614" y="2587580"/>
              <a:ext cx="3570208" cy="461665"/>
            </a:xfrm>
            <a:prstGeom prst="rect">
              <a:avLst/>
            </a:prstGeom>
          </p:spPr>
          <p:txBody>
            <a:bodyPr wrap="none">
              <a:spAutoFit/>
            </a:bodyPr>
            <a:lstStyle/>
            <a:p>
              <a:pPr algn="r"/>
              <a:r>
                <a:rPr lang="zh-CN" altLang="en-US" sz="2400" dirty="0" smtClean="0">
                  <a:solidFill>
                    <a:schemeClr val="bg1">
                      <a:lumMod val="50000"/>
                    </a:schemeClr>
                  </a:solidFill>
                  <a:latin typeface="思源黑体 CN Bold" pitchFamily="34" charset="-122"/>
                  <a:ea typeface="思源黑体 CN Bold" pitchFamily="34" charset="-122"/>
                  <a:cs typeface="Arial" pitchFamily="34" charset="0"/>
                </a:rPr>
                <a:t>本科生、研究生论文答辩</a:t>
              </a:r>
              <a:endParaRPr lang="zh-CN" altLang="en-US" sz="2400" dirty="0">
                <a:solidFill>
                  <a:schemeClr val="bg1">
                    <a:lumMod val="50000"/>
                  </a:schemeClr>
                </a:solidFill>
                <a:latin typeface="思源黑体 CN Bold" pitchFamily="34" charset="-122"/>
                <a:ea typeface="思源黑体 CN Bold" pitchFamily="34" charset="-122"/>
              </a:endParaRPr>
            </a:p>
          </p:txBody>
        </p:sp>
        <p:sp>
          <p:nvSpPr>
            <p:cNvPr id="49" name="矩形 48"/>
            <p:cNvSpPr/>
            <p:nvPr/>
          </p:nvSpPr>
          <p:spPr>
            <a:xfrm>
              <a:off x="966124" y="4659527"/>
              <a:ext cx="2984084" cy="792396"/>
            </a:xfrm>
            <a:prstGeom prst="rect">
              <a:avLst/>
            </a:prstGeom>
          </p:spPr>
          <p:txBody>
            <a:bodyPr wrap="square">
              <a:spAutoFit/>
            </a:bodyPr>
            <a:lstStyle/>
            <a:p>
              <a:pPr>
                <a:lnSpc>
                  <a:spcPct val="150000"/>
                </a:lnSpc>
              </a:pPr>
              <a:r>
                <a:rPr lang="zh-CN" altLang="en-US" sz="1600" dirty="0" smtClean="0">
                  <a:solidFill>
                    <a:schemeClr val="tx1">
                      <a:lumMod val="75000"/>
                      <a:lumOff val="25000"/>
                    </a:schemeClr>
                  </a:solidFill>
                  <a:latin typeface="思源黑体 CN Medium" pitchFamily="34" charset="-122"/>
                  <a:ea typeface="思源黑体 CN Medium" pitchFamily="34" charset="-122"/>
                  <a:cs typeface="Arial" pitchFamily="34" charset="0"/>
                </a:rPr>
                <a:t>为各大高校的本科生、研究生毕业学位论文提供把关服务。</a:t>
              </a:r>
              <a:endParaRPr lang="zh-CN" altLang="en-US" sz="1600" dirty="0">
                <a:solidFill>
                  <a:schemeClr val="tx1">
                    <a:lumMod val="75000"/>
                    <a:lumOff val="25000"/>
                  </a:schemeClr>
                </a:solidFill>
                <a:latin typeface="思源黑体 CN Medium" pitchFamily="34" charset="-122"/>
                <a:ea typeface="思源黑体 CN Medium" pitchFamily="34" charset="-122"/>
                <a:cs typeface="Arial" pitchFamily="34" charset="0"/>
              </a:endParaRPr>
            </a:p>
          </p:txBody>
        </p:sp>
      </p:grpSp>
      <p:sp>
        <p:nvSpPr>
          <p:cNvPr id="43" name="文本框 5"/>
          <p:cNvSpPr txBox="1"/>
          <p:nvPr/>
        </p:nvSpPr>
        <p:spPr>
          <a:xfrm>
            <a:off x="901886" y="333254"/>
            <a:ext cx="1826141" cy="584775"/>
          </a:xfrm>
          <a:prstGeom prst="rect">
            <a:avLst/>
          </a:prstGeom>
          <a:noFill/>
        </p:spPr>
        <p:txBody>
          <a:bodyPr wrap="none" rtlCol="0">
            <a:spAutoFit/>
          </a:bodyPr>
          <a:lstStyle>
            <a:defPPr>
              <a:defRPr lang="zh-CN"/>
            </a:defPPr>
            <a:lvl1pPr>
              <a:defRPr b="1">
                <a:solidFill>
                  <a:schemeClr val="accent1"/>
                </a:solidFill>
                <a:latin typeface="Calibri" panose="020F0502020204030204" pitchFamily="34" charset="0"/>
                <a:ea typeface="Adobe Gothic Std B" panose="020B0800000000000000" pitchFamily="34" charset="-128"/>
              </a:defRPr>
            </a:lvl1pPr>
          </a:lstStyle>
          <a:p>
            <a:r>
              <a:rPr lang="zh-CN" altLang="en-US" sz="3200" b="0" dirty="0" smtClean="0">
                <a:solidFill>
                  <a:schemeClr val="bg1"/>
                </a:solidFill>
                <a:latin typeface="思源黑体 CN Bold" pitchFamily="34" charset="-122"/>
                <a:ea typeface="思源黑体 CN Bold" pitchFamily="34" charset="-122"/>
              </a:rPr>
              <a:t>产品用途</a:t>
            </a:r>
            <a:endParaRPr lang="en-US" altLang="zh-CN" sz="3200" b="0" dirty="0">
              <a:solidFill>
                <a:schemeClr val="bg1"/>
              </a:solidFill>
              <a:latin typeface="思源黑体 CN Bold" pitchFamily="34" charset="-122"/>
              <a:ea typeface="思源黑体 CN Bold" pitchFamily="34" charset="-122"/>
            </a:endParaRPr>
          </a:p>
        </p:txBody>
      </p:sp>
      <p:grpSp>
        <p:nvGrpSpPr>
          <p:cNvPr id="44" name="组合 43"/>
          <p:cNvGrpSpPr/>
          <p:nvPr/>
        </p:nvGrpSpPr>
        <p:grpSpPr>
          <a:xfrm>
            <a:off x="4721260" y="1839326"/>
            <a:ext cx="3529064" cy="4351261"/>
            <a:chOff x="966124" y="1839326"/>
            <a:chExt cx="3529064" cy="4351261"/>
          </a:xfrm>
        </p:grpSpPr>
        <p:grpSp>
          <p:nvGrpSpPr>
            <p:cNvPr id="50" name="组合 28"/>
            <p:cNvGrpSpPr/>
            <p:nvPr/>
          </p:nvGrpSpPr>
          <p:grpSpPr>
            <a:xfrm>
              <a:off x="1354538" y="2534273"/>
              <a:ext cx="1670950" cy="1670950"/>
              <a:chOff x="1004018" y="2534273"/>
              <a:chExt cx="1670950" cy="1670950"/>
            </a:xfrm>
          </p:grpSpPr>
          <p:sp>
            <p:nvSpPr>
              <p:cNvPr id="59" name="椭圆 58"/>
              <p:cNvSpPr/>
              <p:nvPr/>
            </p:nvSpPr>
            <p:spPr>
              <a:xfrm>
                <a:off x="1004018" y="2534273"/>
                <a:ext cx="1670950" cy="1670950"/>
              </a:xfrm>
              <a:prstGeom prst="ellipse">
                <a:avLst/>
              </a:prstGeom>
              <a:gradFill flip="none" rotWithShape="1">
                <a:gsLst>
                  <a:gs pos="0">
                    <a:schemeClr val="accent5">
                      <a:lumMod val="0"/>
                      <a:lumOff val="100000"/>
                    </a:schemeClr>
                  </a:gs>
                  <a:gs pos="35000">
                    <a:schemeClr val="accent5">
                      <a:lumMod val="0"/>
                      <a:lumOff val="100000"/>
                    </a:schemeClr>
                  </a:gs>
                  <a:gs pos="100000">
                    <a:schemeClr val="bg1">
                      <a:lumMod val="75000"/>
                    </a:schemeClr>
                  </a:gs>
                </a:gsLst>
                <a:path path="circle">
                  <a:fillToRect l="100000" b="100000"/>
                </a:path>
                <a:tileRect t="-100000" r="-100000"/>
              </a:gradFill>
              <a:ln>
                <a:noFill/>
              </a:ln>
              <a:effectLst>
                <a:outerShdw blurRad="368300" dist="139700" dir="7980000" sx="108000" sy="108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solidFill>
                    <a:schemeClr val="accent1"/>
                  </a:solidFill>
                </a:endParaRPr>
              </a:p>
            </p:txBody>
          </p:sp>
          <p:sp>
            <p:nvSpPr>
              <p:cNvPr id="60" name="椭圆 59"/>
              <p:cNvSpPr/>
              <p:nvPr/>
            </p:nvSpPr>
            <p:spPr>
              <a:xfrm>
                <a:off x="1012290" y="2534273"/>
                <a:ext cx="1654406" cy="1670950"/>
              </a:xfrm>
              <a:prstGeom prst="ellipse">
                <a:avLst/>
              </a:prstGeom>
              <a:gradFill flip="none" rotWithShape="1">
                <a:gsLst>
                  <a:gs pos="0">
                    <a:schemeClr val="accent5">
                      <a:lumMod val="0"/>
                      <a:lumOff val="100000"/>
                    </a:schemeClr>
                  </a:gs>
                  <a:gs pos="20000">
                    <a:srgbClr val="FFFFFF"/>
                  </a:gs>
                  <a:gs pos="61000">
                    <a:schemeClr val="bg1">
                      <a:lumMod val="85000"/>
                    </a:schemeClr>
                  </a:gs>
                  <a:gs pos="37000">
                    <a:srgbClr val="E9E9E9"/>
                  </a:gs>
                  <a:gs pos="95000">
                    <a:schemeClr val="bg1">
                      <a:lumMod val="6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solidFill>
                    <a:schemeClr val="accent1"/>
                  </a:solidFill>
                </a:endParaRPr>
              </a:p>
            </p:txBody>
          </p:sp>
        </p:grpSp>
        <p:sp>
          <p:nvSpPr>
            <p:cNvPr id="52" name="椭圆 51"/>
            <p:cNvSpPr/>
            <p:nvPr/>
          </p:nvSpPr>
          <p:spPr>
            <a:xfrm>
              <a:off x="1671853" y="2836297"/>
              <a:ext cx="1036320" cy="10363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smtClean="0">
                  <a:effectLst>
                    <a:innerShdw blurRad="63500" dist="50800" dir="18900000">
                      <a:prstClr val="black">
                        <a:alpha val="50000"/>
                      </a:prstClr>
                    </a:innerShdw>
                  </a:effectLst>
                  <a:latin typeface="Impact" panose="020B0806030902050204" pitchFamily="34" charset="0"/>
                </a:rPr>
                <a:t>02</a:t>
              </a:r>
              <a:endParaRPr lang="zh-CN" altLang="en-US" sz="4000" dirty="0">
                <a:effectLst>
                  <a:innerShdw blurRad="63500" dist="50800" dir="18900000">
                    <a:prstClr val="black">
                      <a:alpha val="50000"/>
                    </a:prstClr>
                  </a:innerShdw>
                </a:effectLst>
                <a:latin typeface="Impact" panose="020B0806030902050204" pitchFamily="34" charset="0"/>
              </a:endParaRPr>
            </a:p>
          </p:txBody>
        </p:sp>
        <p:grpSp>
          <p:nvGrpSpPr>
            <p:cNvPr id="53" name="组合 16"/>
            <p:cNvGrpSpPr/>
            <p:nvPr/>
          </p:nvGrpSpPr>
          <p:grpSpPr>
            <a:xfrm rot="8097131">
              <a:off x="2269844" y="1170908"/>
              <a:ext cx="1234560" cy="3216129"/>
              <a:chOff x="649880" y="-859001"/>
              <a:chExt cx="1471758" cy="10369237"/>
            </a:xfrm>
          </p:grpSpPr>
          <p:sp>
            <p:nvSpPr>
              <p:cNvPr id="57" name="椭圆 56"/>
              <p:cNvSpPr/>
              <p:nvPr/>
            </p:nvSpPr>
            <p:spPr>
              <a:xfrm rot="16231689">
                <a:off x="-3307150" y="4081449"/>
                <a:ext cx="10369237" cy="488338"/>
              </a:xfrm>
              <a:prstGeom prst="ellipse">
                <a:avLst/>
              </a:prstGeom>
              <a:gradFill flip="none" rotWithShape="1">
                <a:gsLst>
                  <a:gs pos="0">
                    <a:schemeClr val="tx1">
                      <a:lumMod val="75000"/>
                      <a:lumOff val="25000"/>
                      <a:alpha val="50000"/>
                    </a:schemeClr>
                  </a:gs>
                  <a:gs pos="32000">
                    <a:schemeClr val="tx1">
                      <a:alpha val="4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58" name="矩形 57"/>
              <p:cNvSpPr/>
              <p:nvPr/>
            </p:nvSpPr>
            <p:spPr>
              <a:xfrm rot="16200000">
                <a:off x="-2912109" y="3489163"/>
                <a:ext cx="8349454" cy="12254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矩形 53"/>
            <p:cNvSpPr/>
            <p:nvPr/>
          </p:nvSpPr>
          <p:spPr>
            <a:xfrm rot="2700000">
              <a:off x="1865055" y="2624156"/>
              <a:ext cx="2031325" cy="461665"/>
            </a:xfrm>
            <a:prstGeom prst="rect">
              <a:avLst/>
            </a:prstGeom>
          </p:spPr>
          <p:txBody>
            <a:bodyPr wrap="none">
              <a:spAutoFit/>
            </a:bodyPr>
            <a:lstStyle/>
            <a:p>
              <a:pPr algn="r"/>
              <a:r>
                <a:rPr lang="zh-CN" altLang="en-US" sz="2400" dirty="0" smtClean="0">
                  <a:solidFill>
                    <a:schemeClr val="bg1">
                      <a:lumMod val="50000"/>
                    </a:schemeClr>
                  </a:solidFill>
                  <a:latin typeface="思源黑体 CN Bold" pitchFamily="34" charset="-122"/>
                  <a:ea typeface="思源黑体 CN Bold" pitchFamily="34" charset="-122"/>
                  <a:cs typeface="Arial" pitchFamily="34" charset="0"/>
                </a:rPr>
                <a:t>学术职称评定</a:t>
              </a:r>
              <a:endParaRPr lang="zh-CN" altLang="en-US" sz="2400" dirty="0">
                <a:solidFill>
                  <a:schemeClr val="bg1">
                    <a:lumMod val="50000"/>
                  </a:schemeClr>
                </a:solidFill>
                <a:latin typeface="思源黑体 CN Bold" pitchFamily="34" charset="-122"/>
                <a:ea typeface="思源黑体 CN Bold" pitchFamily="34" charset="-122"/>
              </a:endParaRPr>
            </a:p>
          </p:txBody>
        </p:sp>
        <p:sp>
          <p:nvSpPr>
            <p:cNvPr id="56" name="矩形 55"/>
            <p:cNvSpPr/>
            <p:nvPr/>
          </p:nvSpPr>
          <p:spPr>
            <a:xfrm>
              <a:off x="966124" y="4659527"/>
              <a:ext cx="2984084" cy="1531060"/>
            </a:xfrm>
            <a:prstGeom prst="rect">
              <a:avLst/>
            </a:prstGeom>
          </p:spPr>
          <p:txBody>
            <a:bodyPr wrap="square">
              <a:spAutoFit/>
            </a:bodyPr>
            <a:lstStyle/>
            <a:p>
              <a:pPr>
                <a:lnSpc>
                  <a:spcPct val="150000"/>
                </a:lnSpc>
              </a:pPr>
              <a:r>
                <a:rPr lang="zh-CN" altLang="en-US" sz="1600" dirty="0" smtClean="0">
                  <a:solidFill>
                    <a:schemeClr val="tx1">
                      <a:lumMod val="75000"/>
                      <a:lumOff val="25000"/>
                    </a:schemeClr>
                  </a:solidFill>
                  <a:latin typeface="思源黑体 CN Medium" pitchFamily="34" charset="-122"/>
                  <a:ea typeface="思源黑体 CN Medium" pitchFamily="34" charset="-122"/>
                  <a:cs typeface="Arial" pitchFamily="34" charset="0"/>
                </a:rPr>
                <a:t>为各大高校人事处管理部门、政府人事处、编辑部等机构提供检测服务，辅助快速发现有学术抄袭的职称候选人。</a:t>
              </a:r>
              <a:endParaRPr lang="zh-CN" altLang="en-US" sz="1600" dirty="0">
                <a:solidFill>
                  <a:schemeClr val="tx1">
                    <a:lumMod val="75000"/>
                    <a:lumOff val="25000"/>
                  </a:schemeClr>
                </a:solidFill>
                <a:latin typeface="思源黑体 CN Medium" pitchFamily="34" charset="-122"/>
                <a:ea typeface="思源黑体 CN Medium" pitchFamily="34" charset="-122"/>
                <a:cs typeface="Arial" pitchFamily="34" charset="0"/>
              </a:endParaRPr>
            </a:p>
          </p:txBody>
        </p:sp>
      </p:grpSp>
      <p:grpSp>
        <p:nvGrpSpPr>
          <p:cNvPr id="61" name="组合 60"/>
          <p:cNvGrpSpPr/>
          <p:nvPr/>
        </p:nvGrpSpPr>
        <p:grpSpPr>
          <a:xfrm>
            <a:off x="8330092" y="1839326"/>
            <a:ext cx="3529064" cy="4351261"/>
            <a:chOff x="966124" y="1839326"/>
            <a:chExt cx="3529064" cy="4351261"/>
          </a:xfrm>
        </p:grpSpPr>
        <p:grpSp>
          <p:nvGrpSpPr>
            <p:cNvPr id="62" name="组合 28"/>
            <p:cNvGrpSpPr/>
            <p:nvPr/>
          </p:nvGrpSpPr>
          <p:grpSpPr>
            <a:xfrm>
              <a:off x="1354538" y="2534273"/>
              <a:ext cx="1670950" cy="1670950"/>
              <a:chOff x="1004018" y="2534273"/>
              <a:chExt cx="1670950" cy="1670950"/>
            </a:xfrm>
          </p:grpSpPr>
          <p:sp>
            <p:nvSpPr>
              <p:cNvPr id="69" name="椭圆 68"/>
              <p:cNvSpPr/>
              <p:nvPr/>
            </p:nvSpPr>
            <p:spPr>
              <a:xfrm>
                <a:off x="1004018" y="2534273"/>
                <a:ext cx="1670950" cy="1670950"/>
              </a:xfrm>
              <a:prstGeom prst="ellipse">
                <a:avLst/>
              </a:prstGeom>
              <a:gradFill flip="none" rotWithShape="1">
                <a:gsLst>
                  <a:gs pos="0">
                    <a:schemeClr val="accent5">
                      <a:lumMod val="0"/>
                      <a:lumOff val="100000"/>
                    </a:schemeClr>
                  </a:gs>
                  <a:gs pos="35000">
                    <a:schemeClr val="accent5">
                      <a:lumMod val="0"/>
                      <a:lumOff val="100000"/>
                    </a:schemeClr>
                  </a:gs>
                  <a:gs pos="100000">
                    <a:schemeClr val="bg1">
                      <a:lumMod val="75000"/>
                    </a:schemeClr>
                  </a:gs>
                </a:gsLst>
                <a:path path="circle">
                  <a:fillToRect l="100000" b="100000"/>
                </a:path>
                <a:tileRect t="-100000" r="-100000"/>
              </a:gradFill>
              <a:ln>
                <a:noFill/>
              </a:ln>
              <a:effectLst>
                <a:outerShdw blurRad="368300" dist="139700" dir="7980000" sx="108000" sy="108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solidFill>
                    <a:schemeClr val="accent1"/>
                  </a:solidFill>
                </a:endParaRPr>
              </a:p>
            </p:txBody>
          </p:sp>
          <p:sp>
            <p:nvSpPr>
              <p:cNvPr id="70" name="椭圆 69"/>
              <p:cNvSpPr/>
              <p:nvPr/>
            </p:nvSpPr>
            <p:spPr>
              <a:xfrm>
                <a:off x="1012290" y="2534273"/>
                <a:ext cx="1654406" cy="1670950"/>
              </a:xfrm>
              <a:prstGeom prst="ellipse">
                <a:avLst/>
              </a:prstGeom>
              <a:gradFill flip="none" rotWithShape="1">
                <a:gsLst>
                  <a:gs pos="0">
                    <a:schemeClr val="accent5">
                      <a:lumMod val="0"/>
                      <a:lumOff val="100000"/>
                    </a:schemeClr>
                  </a:gs>
                  <a:gs pos="20000">
                    <a:srgbClr val="FFFFFF"/>
                  </a:gs>
                  <a:gs pos="61000">
                    <a:schemeClr val="bg1">
                      <a:lumMod val="85000"/>
                    </a:schemeClr>
                  </a:gs>
                  <a:gs pos="37000">
                    <a:srgbClr val="E9E9E9"/>
                  </a:gs>
                  <a:gs pos="95000">
                    <a:schemeClr val="bg1">
                      <a:lumMod val="65000"/>
                    </a:scheme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solidFill>
                    <a:schemeClr val="accent1"/>
                  </a:solidFill>
                </a:endParaRPr>
              </a:p>
            </p:txBody>
          </p:sp>
        </p:grpSp>
        <p:sp>
          <p:nvSpPr>
            <p:cNvPr id="63" name="椭圆 62"/>
            <p:cNvSpPr/>
            <p:nvPr/>
          </p:nvSpPr>
          <p:spPr>
            <a:xfrm>
              <a:off x="1671853" y="2836297"/>
              <a:ext cx="1036320" cy="10363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smtClean="0">
                  <a:effectLst>
                    <a:innerShdw blurRad="63500" dist="50800" dir="18900000">
                      <a:prstClr val="black">
                        <a:alpha val="50000"/>
                      </a:prstClr>
                    </a:innerShdw>
                  </a:effectLst>
                  <a:latin typeface="Impact" panose="020B0806030902050204" pitchFamily="34" charset="0"/>
                </a:rPr>
                <a:t>03</a:t>
              </a:r>
              <a:endParaRPr lang="zh-CN" altLang="en-US" sz="4000" dirty="0">
                <a:effectLst>
                  <a:innerShdw blurRad="63500" dist="50800" dir="18900000">
                    <a:prstClr val="black">
                      <a:alpha val="50000"/>
                    </a:prstClr>
                  </a:innerShdw>
                </a:effectLst>
                <a:latin typeface="Impact" panose="020B0806030902050204" pitchFamily="34" charset="0"/>
              </a:endParaRPr>
            </a:p>
          </p:txBody>
        </p:sp>
        <p:grpSp>
          <p:nvGrpSpPr>
            <p:cNvPr id="64" name="组合 16"/>
            <p:cNvGrpSpPr/>
            <p:nvPr/>
          </p:nvGrpSpPr>
          <p:grpSpPr>
            <a:xfrm rot="8097131">
              <a:off x="2269844" y="1170908"/>
              <a:ext cx="1234560" cy="3216129"/>
              <a:chOff x="649880" y="-859001"/>
              <a:chExt cx="1471758" cy="10369237"/>
            </a:xfrm>
          </p:grpSpPr>
          <p:sp>
            <p:nvSpPr>
              <p:cNvPr id="67" name="椭圆 66"/>
              <p:cNvSpPr/>
              <p:nvPr/>
            </p:nvSpPr>
            <p:spPr>
              <a:xfrm rot="16231689">
                <a:off x="-3307150" y="4081449"/>
                <a:ext cx="10369237" cy="488338"/>
              </a:xfrm>
              <a:prstGeom prst="ellipse">
                <a:avLst/>
              </a:prstGeom>
              <a:gradFill flip="none" rotWithShape="1">
                <a:gsLst>
                  <a:gs pos="0">
                    <a:schemeClr val="tx1">
                      <a:lumMod val="75000"/>
                      <a:lumOff val="25000"/>
                      <a:alpha val="50000"/>
                    </a:schemeClr>
                  </a:gs>
                  <a:gs pos="32000">
                    <a:schemeClr val="tx1">
                      <a:alpha val="4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68" name="矩形 67"/>
              <p:cNvSpPr/>
              <p:nvPr/>
            </p:nvSpPr>
            <p:spPr>
              <a:xfrm rot="16200000">
                <a:off x="-2912109" y="3489163"/>
                <a:ext cx="8349454" cy="12254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5" name="矩形 64"/>
            <p:cNvSpPr/>
            <p:nvPr/>
          </p:nvSpPr>
          <p:spPr>
            <a:xfrm rot="2700000">
              <a:off x="1865055" y="2624156"/>
              <a:ext cx="2031325" cy="461665"/>
            </a:xfrm>
            <a:prstGeom prst="rect">
              <a:avLst/>
            </a:prstGeom>
          </p:spPr>
          <p:txBody>
            <a:bodyPr wrap="none">
              <a:spAutoFit/>
            </a:bodyPr>
            <a:lstStyle/>
            <a:p>
              <a:pPr algn="r"/>
              <a:r>
                <a:rPr lang="zh-CN" altLang="en-US" sz="2400" dirty="0" smtClean="0">
                  <a:solidFill>
                    <a:schemeClr val="bg1">
                      <a:lumMod val="50000"/>
                    </a:schemeClr>
                  </a:solidFill>
                  <a:latin typeface="思源黑体 CN Bold" pitchFamily="34" charset="-122"/>
                  <a:ea typeface="思源黑体 CN Bold" pitchFamily="34" charset="-122"/>
                  <a:cs typeface="Arial" pitchFamily="34" charset="0"/>
                </a:rPr>
                <a:t>学生作业检查</a:t>
              </a:r>
              <a:endParaRPr lang="zh-CN" altLang="en-US" sz="2400" dirty="0">
                <a:solidFill>
                  <a:schemeClr val="bg1">
                    <a:lumMod val="50000"/>
                  </a:schemeClr>
                </a:solidFill>
                <a:latin typeface="思源黑体 CN Bold" pitchFamily="34" charset="-122"/>
                <a:ea typeface="思源黑体 CN Bold" pitchFamily="34" charset="-122"/>
              </a:endParaRPr>
            </a:p>
          </p:txBody>
        </p:sp>
        <p:sp>
          <p:nvSpPr>
            <p:cNvPr id="66" name="矩形 65"/>
            <p:cNvSpPr/>
            <p:nvPr/>
          </p:nvSpPr>
          <p:spPr>
            <a:xfrm>
              <a:off x="966124" y="4659527"/>
              <a:ext cx="2984084" cy="1531060"/>
            </a:xfrm>
            <a:prstGeom prst="rect">
              <a:avLst/>
            </a:prstGeom>
          </p:spPr>
          <p:txBody>
            <a:bodyPr wrap="square">
              <a:spAutoFit/>
            </a:bodyPr>
            <a:lstStyle/>
            <a:p>
              <a:pPr>
                <a:lnSpc>
                  <a:spcPct val="150000"/>
                </a:lnSpc>
              </a:pPr>
              <a:r>
                <a:rPr lang="zh-CN" altLang="en-US" sz="1600" dirty="0" smtClean="0">
                  <a:solidFill>
                    <a:schemeClr val="tx1">
                      <a:lumMod val="75000"/>
                      <a:lumOff val="25000"/>
                    </a:schemeClr>
                  </a:solidFill>
                  <a:latin typeface="思源黑体 CN Medium" pitchFamily="34" charset="-122"/>
                  <a:ea typeface="思源黑体 CN Medium" pitchFamily="34" charset="-122"/>
                  <a:cs typeface="Arial" pitchFamily="34" charset="0"/>
                </a:rPr>
                <a:t>为各大本科院校、大专院校、高职院校提供学生作业检测服务（期末论文为主），严防互相抄袭。</a:t>
              </a:r>
            </a:p>
          </p:txBody>
        </p:sp>
      </p:grpSp>
    </p:spTree>
    <p:extLst>
      <p:ext uri="{BB962C8B-B14F-4D97-AF65-F5344CB8AC3E}">
        <p14:creationId xmlns:p14="http://schemas.microsoft.com/office/powerpoint/2010/main" xmlns="" val="40481250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up)">
                                      <p:cBhvr>
                                        <p:cTn id="11" dur="500"/>
                                        <p:tgtEl>
                                          <p:spTgt spid="4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wipe(up)">
                                      <p:cBhvr>
                                        <p:cTn id="1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6"/>
          <p:cNvGrpSpPr/>
          <p:nvPr/>
        </p:nvGrpSpPr>
        <p:grpSpPr>
          <a:xfrm>
            <a:off x="5499284" y="4215921"/>
            <a:ext cx="1617552" cy="1617552"/>
            <a:chOff x="2753786" y="1608937"/>
            <a:chExt cx="2980266" cy="2980266"/>
          </a:xfrm>
        </p:grpSpPr>
        <p:sp>
          <p:nvSpPr>
            <p:cNvPr id="48" name="形状 47"/>
            <p:cNvSpPr/>
            <p:nvPr/>
          </p:nvSpPr>
          <p:spPr>
            <a:xfrm>
              <a:off x="2753786" y="1608937"/>
              <a:ext cx="2980266" cy="2980266"/>
            </a:xfrm>
            <a:prstGeom prst="gear9">
              <a:avLst>
                <a:gd name="adj1" fmla="val 10472"/>
                <a:gd name="adj2" fmla="val 1763"/>
              </a:avLst>
            </a:prstGeom>
            <a:solidFill>
              <a:schemeClr val="bg1">
                <a:lumMod val="95000"/>
              </a:schemeClr>
            </a:solidFill>
            <a:ln>
              <a:noFill/>
            </a:ln>
            <a:effectLst>
              <a:outerShdw blurRad="152400" dist="1397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同心圆 48"/>
            <p:cNvSpPr/>
            <p:nvPr/>
          </p:nvSpPr>
          <p:spPr>
            <a:xfrm rot="9900000">
              <a:off x="3395828" y="2250979"/>
              <a:ext cx="1696180" cy="1696180"/>
            </a:xfrm>
            <a:prstGeom prst="donut">
              <a:avLst>
                <a:gd name="adj" fmla="val 20165"/>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100000" b="100000"/>
              </a:path>
              <a:tileRect t="-100000" r="-100000"/>
            </a:gra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grpSp>
        <p:nvGrpSpPr>
          <p:cNvPr id="3" name="组合 13"/>
          <p:cNvGrpSpPr/>
          <p:nvPr/>
        </p:nvGrpSpPr>
        <p:grpSpPr>
          <a:xfrm>
            <a:off x="4302902" y="2055965"/>
            <a:ext cx="1803619" cy="1803619"/>
            <a:chOff x="2753786" y="1608937"/>
            <a:chExt cx="2980266" cy="2980266"/>
          </a:xfrm>
        </p:grpSpPr>
        <p:sp>
          <p:nvSpPr>
            <p:cNvPr id="25" name="形状 24"/>
            <p:cNvSpPr/>
            <p:nvPr/>
          </p:nvSpPr>
          <p:spPr>
            <a:xfrm>
              <a:off x="2753786" y="1608937"/>
              <a:ext cx="2980266" cy="2980266"/>
            </a:xfrm>
            <a:prstGeom prst="gear9">
              <a:avLst>
                <a:gd name="adj1" fmla="val 10472"/>
                <a:gd name="adj2" fmla="val 1763"/>
              </a:avLst>
            </a:prstGeom>
            <a:solidFill>
              <a:schemeClr val="bg1">
                <a:lumMod val="95000"/>
              </a:schemeClr>
            </a:solidFill>
            <a:ln>
              <a:noFill/>
            </a:ln>
            <a:effectLst>
              <a:outerShdw blurRad="152400" dist="1397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同心圆 11"/>
            <p:cNvSpPr/>
            <p:nvPr/>
          </p:nvSpPr>
          <p:spPr>
            <a:xfrm rot="9000000">
              <a:off x="3395829" y="2250980"/>
              <a:ext cx="1696180" cy="1696180"/>
            </a:xfrm>
            <a:prstGeom prst="donut">
              <a:avLst>
                <a:gd name="adj" fmla="val 16571"/>
              </a:avLst>
            </a:prstGeom>
            <a:gradFill flip="none" rotWithShape="1">
              <a:gsLst>
                <a:gs pos="0">
                  <a:schemeClr val="accent4">
                    <a:lumMod val="67000"/>
                  </a:schemeClr>
                </a:gs>
                <a:gs pos="23280">
                  <a:srgbClr val="969696"/>
                </a:gs>
                <a:gs pos="48000">
                  <a:schemeClr val="bg1">
                    <a:lumMod val="75000"/>
                  </a:schemeClr>
                </a:gs>
                <a:gs pos="100000">
                  <a:schemeClr val="bg1">
                    <a:lumMod val="85000"/>
                  </a:schemeClr>
                </a:gs>
              </a:gsLst>
              <a:lin ang="18900000" scaled="1"/>
              <a:tileRect/>
            </a:gra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grpSp>
        <p:nvGrpSpPr>
          <p:cNvPr id="5" name="组合 29"/>
          <p:cNvGrpSpPr/>
          <p:nvPr/>
        </p:nvGrpSpPr>
        <p:grpSpPr>
          <a:xfrm>
            <a:off x="3781737" y="3797291"/>
            <a:ext cx="1765958" cy="1765958"/>
            <a:chOff x="2753786" y="1608937"/>
            <a:chExt cx="2980266" cy="2980266"/>
          </a:xfrm>
        </p:grpSpPr>
        <p:sp>
          <p:nvSpPr>
            <p:cNvPr id="31" name="形状 30"/>
            <p:cNvSpPr/>
            <p:nvPr/>
          </p:nvSpPr>
          <p:spPr>
            <a:xfrm>
              <a:off x="2753786" y="1608937"/>
              <a:ext cx="2980266" cy="2980266"/>
            </a:xfrm>
            <a:prstGeom prst="gear9">
              <a:avLst>
                <a:gd name="adj1" fmla="val 10472"/>
                <a:gd name="adj2" fmla="val 1763"/>
              </a:avLst>
            </a:prstGeom>
            <a:solidFill>
              <a:schemeClr val="bg1">
                <a:lumMod val="95000"/>
              </a:schemeClr>
            </a:solidFill>
            <a:ln>
              <a:noFill/>
            </a:ln>
            <a:effectLst>
              <a:outerShdw blurRad="152400" dist="1397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同心圆 31"/>
            <p:cNvSpPr/>
            <p:nvPr/>
          </p:nvSpPr>
          <p:spPr>
            <a:xfrm rot="9900000">
              <a:off x="3395828" y="2250979"/>
              <a:ext cx="1696180" cy="1696180"/>
            </a:xfrm>
            <a:prstGeom prst="donut">
              <a:avLst>
                <a:gd name="adj" fmla="val 20165"/>
              </a:avLst>
            </a:prstGeom>
            <a:gradFill flip="none" rotWithShape="1">
              <a:gsLst>
                <a:gs pos="0">
                  <a:schemeClr val="accent1">
                    <a:lumMod val="67000"/>
                  </a:schemeClr>
                </a:gs>
                <a:gs pos="61000">
                  <a:schemeClr val="accent1">
                    <a:lumMod val="97000"/>
                    <a:lumOff val="3000"/>
                  </a:schemeClr>
                </a:gs>
                <a:gs pos="85000">
                  <a:schemeClr val="accent1">
                    <a:lumMod val="60000"/>
                    <a:lumOff val="40000"/>
                  </a:schemeClr>
                </a:gs>
              </a:gsLst>
              <a:lin ang="18900000" scaled="1"/>
              <a:tileRect/>
            </a:gra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15" name="文本框 14"/>
          <p:cNvSpPr txBox="1"/>
          <p:nvPr/>
        </p:nvSpPr>
        <p:spPr>
          <a:xfrm>
            <a:off x="4978566" y="2547486"/>
            <a:ext cx="418704" cy="830997"/>
          </a:xfrm>
          <a:prstGeom prst="rect">
            <a:avLst/>
          </a:prstGeom>
          <a:noFill/>
        </p:spPr>
        <p:txBody>
          <a:bodyPr wrap="none" rtlCol="0">
            <a:spAutoFit/>
          </a:bodyPr>
          <a:lstStyle/>
          <a:p>
            <a:pPr algn="ctr"/>
            <a:r>
              <a:rPr lang="en-US" altLang="zh-CN" sz="4800" dirty="0" smtClean="0">
                <a:solidFill>
                  <a:prstClr val="black">
                    <a:lumMod val="75000"/>
                    <a:lumOff val="25000"/>
                  </a:prstClr>
                </a:solidFill>
                <a:latin typeface="Impact" panose="020B0806030902050204" pitchFamily="34" charset="0"/>
              </a:rPr>
              <a:t>1</a:t>
            </a:r>
            <a:endParaRPr lang="zh-CN" altLang="en-US" sz="4800" dirty="0">
              <a:solidFill>
                <a:prstClr val="black">
                  <a:lumMod val="75000"/>
                  <a:lumOff val="25000"/>
                </a:prstClr>
              </a:solidFill>
              <a:latin typeface="Impact" panose="020B0806030902050204" pitchFamily="34" charset="0"/>
            </a:endParaRPr>
          </a:p>
        </p:txBody>
      </p:sp>
      <p:sp>
        <p:nvSpPr>
          <p:cNvPr id="35" name="文本框 34"/>
          <p:cNvSpPr txBox="1"/>
          <p:nvPr/>
        </p:nvSpPr>
        <p:spPr>
          <a:xfrm>
            <a:off x="4424968" y="4286117"/>
            <a:ext cx="511679" cy="830997"/>
          </a:xfrm>
          <a:prstGeom prst="rect">
            <a:avLst/>
          </a:prstGeom>
          <a:noFill/>
        </p:spPr>
        <p:txBody>
          <a:bodyPr wrap="none" rtlCol="0">
            <a:spAutoFit/>
          </a:bodyPr>
          <a:lstStyle/>
          <a:p>
            <a:pPr algn="ctr"/>
            <a:r>
              <a:rPr lang="en-US" altLang="zh-CN" sz="4800" dirty="0" smtClean="0">
                <a:solidFill>
                  <a:srgbClr val="02AFF3"/>
                </a:solidFill>
                <a:latin typeface="Impact" panose="020B0806030902050204" pitchFamily="34" charset="0"/>
              </a:rPr>
              <a:t>3</a:t>
            </a:r>
            <a:endParaRPr lang="zh-CN" altLang="en-US" sz="4800" dirty="0">
              <a:solidFill>
                <a:srgbClr val="02AFF3"/>
              </a:solidFill>
              <a:latin typeface="Impact" panose="020B0806030902050204" pitchFamily="34" charset="0"/>
            </a:endParaRPr>
          </a:p>
        </p:txBody>
      </p:sp>
      <p:sp>
        <p:nvSpPr>
          <p:cNvPr id="36" name="矩形 35"/>
          <p:cNvSpPr/>
          <p:nvPr/>
        </p:nvSpPr>
        <p:spPr>
          <a:xfrm>
            <a:off x="1378682" y="1520034"/>
            <a:ext cx="2262158" cy="369332"/>
          </a:xfrm>
          <a:prstGeom prst="rect">
            <a:avLst/>
          </a:prstGeom>
        </p:spPr>
        <p:txBody>
          <a:bodyPr wrap="none">
            <a:spAutoFit/>
          </a:bodyPr>
          <a:lstStyle/>
          <a:p>
            <a:pPr algn="r"/>
            <a:r>
              <a:rPr lang="zh-CN" altLang="en-US" dirty="0" smtClean="0">
                <a:solidFill>
                  <a:prstClr val="black">
                    <a:lumMod val="75000"/>
                    <a:lumOff val="25000"/>
                  </a:prstClr>
                </a:solidFill>
                <a:latin typeface="思源黑体 CN Bold" pitchFamily="34" charset="-122"/>
                <a:ea typeface="思源黑体 CN Bold" pitchFamily="34" charset="-122"/>
                <a:cs typeface="Arial" pitchFamily="34" charset="0"/>
              </a:rPr>
              <a:t>丰富的比对资源体系</a:t>
            </a:r>
            <a:endParaRPr lang="zh-CN" altLang="en-US" dirty="0">
              <a:solidFill>
                <a:prstClr val="black">
                  <a:lumMod val="75000"/>
                  <a:lumOff val="25000"/>
                </a:prstClr>
              </a:solidFill>
              <a:latin typeface="思源黑体 CN Bold" pitchFamily="34" charset="-122"/>
              <a:ea typeface="思源黑体 CN Bold" pitchFamily="34" charset="-122"/>
            </a:endParaRPr>
          </a:p>
        </p:txBody>
      </p:sp>
      <p:sp>
        <p:nvSpPr>
          <p:cNvPr id="37" name="矩形 36"/>
          <p:cNvSpPr/>
          <p:nvPr/>
        </p:nvSpPr>
        <p:spPr>
          <a:xfrm>
            <a:off x="280416" y="1850207"/>
            <a:ext cx="3352800" cy="1708160"/>
          </a:xfrm>
          <a:prstGeom prst="rect">
            <a:avLst/>
          </a:prstGeom>
        </p:spPr>
        <p:txBody>
          <a:bodyPr wrap="square">
            <a:spAutoFit/>
          </a:bodyPr>
          <a:lstStyle/>
          <a:p>
            <a:pPr algn="r">
              <a:lnSpc>
                <a:spcPct val="150000"/>
              </a:lnSpc>
            </a:pPr>
            <a:r>
              <a:rPr lang="zh-CN" altLang="en-US" sz="1400" dirty="0" smtClean="0">
                <a:solidFill>
                  <a:prstClr val="black">
                    <a:lumMod val="75000"/>
                    <a:lumOff val="25000"/>
                  </a:prstClr>
                </a:solidFill>
                <a:latin typeface="思源黑体 CN Medium" pitchFamily="34" charset="-122"/>
                <a:ea typeface="思源黑体 CN Medium" pitchFamily="34" charset="-122"/>
                <a:cs typeface="Arial" pitchFamily="34" charset="0"/>
              </a:rPr>
              <a:t>涵盖期刊、博硕、会议论文、专利等</a:t>
            </a:r>
            <a:endParaRPr lang="en-US" altLang="zh-CN" sz="1400" dirty="0" smtClean="0">
              <a:solidFill>
                <a:prstClr val="black">
                  <a:lumMod val="75000"/>
                  <a:lumOff val="25000"/>
                </a:prstClr>
              </a:solidFill>
              <a:latin typeface="思源黑体 CN Medium" pitchFamily="34" charset="-122"/>
              <a:ea typeface="思源黑体 CN Medium" pitchFamily="34" charset="-122"/>
              <a:cs typeface="Arial" pitchFamily="34" charset="0"/>
            </a:endParaRPr>
          </a:p>
          <a:p>
            <a:pPr algn="r">
              <a:lnSpc>
                <a:spcPct val="150000"/>
              </a:lnSpc>
            </a:pPr>
            <a:r>
              <a:rPr lang="zh-CN" altLang="en-US" sz="1400" dirty="0" smtClean="0">
                <a:solidFill>
                  <a:prstClr val="black">
                    <a:lumMod val="75000"/>
                    <a:lumOff val="25000"/>
                  </a:prstClr>
                </a:solidFill>
                <a:latin typeface="思源黑体 CN Medium" pitchFamily="34" charset="-122"/>
                <a:ea typeface="思源黑体 CN Medium" pitchFamily="34" charset="-122"/>
                <a:cs typeface="Arial" pitchFamily="34" charset="0"/>
              </a:rPr>
              <a:t>学术资源数据与互联网资源，</a:t>
            </a:r>
            <a:endParaRPr lang="en-US" altLang="zh-CN" sz="1400" dirty="0" smtClean="0">
              <a:solidFill>
                <a:prstClr val="black">
                  <a:lumMod val="75000"/>
                  <a:lumOff val="25000"/>
                </a:prstClr>
              </a:solidFill>
              <a:latin typeface="思源黑体 CN Medium" pitchFamily="34" charset="-122"/>
              <a:ea typeface="思源黑体 CN Medium" pitchFamily="34" charset="-122"/>
              <a:cs typeface="Arial" pitchFamily="34" charset="0"/>
            </a:endParaRPr>
          </a:p>
          <a:p>
            <a:pPr algn="r">
              <a:lnSpc>
                <a:spcPct val="150000"/>
              </a:lnSpc>
            </a:pPr>
            <a:r>
              <a:rPr lang="zh-CN" altLang="en-US" sz="1400" dirty="0" smtClean="0">
                <a:solidFill>
                  <a:prstClr val="black">
                    <a:lumMod val="75000"/>
                    <a:lumOff val="25000"/>
                  </a:prstClr>
                </a:solidFill>
                <a:latin typeface="思源黑体 CN Medium" pitchFamily="34" charset="-122"/>
                <a:ea typeface="思源黑体 CN Medium" pitchFamily="34" charset="-122"/>
                <a:cs typeface="Arial" pitchFamily="34" charset="0"/>
              </a:rPr>
              <a:t>云检测可利用整个互联网服务环境</a:t>
            </a:r>
            <a:endParaRPr lang="en-US" altLang="zh-CN" sz="1400" dirty="0" smtClean="0">
              <a:solidFill>
                <a:prstClr val="black">
                  <a:lumMod val="75000"/>
                  <a:lumOff val="25000"/>
                </a:prstClr>
              </a:solidFill>
              <a:latin typeface="思源黑体 CN Medium" pitchFamily="34" charset="-122"/>
              <a:ea typeface="思源黑体 CN Medium" pitchFamily="34" charset="-122"/>
              <a:cs typeface="Arial" pitchFamily="34" charset="0"/>
            </a:endParaRPr>
          </a:p>
          <a:p>
            <a:pPr algn="r">
              <a:lnSpc>
                <a:spcPct val="150000"/>
              </a:lnSpc>
            </a:pPr>
            <a:r>
              <a:rPr lang="zh-CN" altLang="en-US" sz="1400" dirty="0" smtClean="0">
                <a:solidFill>
                  <a:prstClr val="black">
                    <a:lumMod val="75000"/>
                    <a:lumOff val="25000"/>
                  </a:prstClr>
                </a:solidFill>
                <a:latin typeface="思源黑体 CN Medium" pitchFamily="34" charset="-122"/>
                <a:ea typeface="思源黑体 CN Medium" pitchFamily="34" charset="-122"/>
                <a:cs typeface="Arial" pitchFamily="34" charset="0"/>
              </a:rPr>
              <a:t>提供论文检测服务（实时更新），</a:t>
            </a:r>
            <a:endParaRPr lang="en-US" altLang="zh-CN" sz="1400" dirty="0" smtClean="0">
              <a:solidFill>
                <a:prstClr val="black">
                  <a:lumMod val="75000"/>
                  <a:lumOff val="25000"/>
                </a:prstClr>
              </a:solidFill>
              <a:latin typeface="思源黑体 CN Medium" pitchFamily="34" charset="-122"/>
              <a:ea typeface="思源黑体 CN Medium" pitchFamily="34" charset="-122"/>
              <a:cs typeface="Arial" pitchFamily="34" charset="0"/>
            </a:endParaRPr>
          </a:p>
          <a:p>
            <a:pPr algn="r">
              <a:lnSpc>
                <a:spcPct val="150000"/>
              </a:lnSpc>
            </a:pPr>
            <a:r>
              <a:rPr lang="zh-CN" altLang="en-US" sz="1400" dirty="0" smtClean="0">
                <a:solidFill>
                  <a:prstClr val="black">
                    <a:lumMod val="75000"/>
                    <a:lumOff val="25000"/>
                  </a:prstClr>
                </a:solidFill>
                <a:latin typeface="思源黑体 CN Medium" pitchFamily="34" charset="-122"/>
                <a:ea typeface="思源黑体 CN Medium" pitchFamily="34" charset="-122"/>
                <a:cs typeface="Arial" pitchFamily="34" charset="0"/>
              </a:rPr>
              <a:t>大大提高论文检测的精准度。</a:t>
            </a:r>
            <a:endParaRPr lang="zh-CN" altLang="en-US" sz="1400" dirty="0">
              <a:solidFill>
                <a:prstClr val="black">
                  <a:lumMod val="75000"/>
                  <a:lumOff val="25000"/>
                </a:prstClr>
              </a:solidFill>
              <a:latin typeface="思源黑体 CN Medium" pitchFamily="34" charset="-122"/>
              <a:ea typeface="思源黑体 CN Medium" pitchFamily="34" charset="-122"/>
              <a:cs typeface="Arial" pitchFamily="34" charset="0"/>
            </a:endParaRPr>
          </a:p>
        </p:txBody>
      </p:sp>
      <p:cxnSp>
        <p:nvCxnSpPr>
          <p:cNvPr id="43" name="肘形连接符 42"/>
          <p:cNvCxnSpPr>
            <a:stCxn id="12" idx="5"/>
            <a:endCxn id="36" idx="3"/>
          </p:cNvCxnSpPr>
          <p:nvPr/>
        </p:nvCxnSpPr>
        <p:spPr>
          <a:xfrm rot="16200000" flipV="1">
            <a:off x="3614777" y="1730763"/>
            <a:ext cx="1120234" cy="1068107"/>
          </a:xfrm>
          <a:prstGeom prst="bentConnector2">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肘形连接符 45"/>
          <p:cNvCxnSpPr/>
          <p:nvPr/>
        </p:nvCxnSpPr>
        <p:spPr>
          <a:xfrm rot="10800000">
            <a:off x="3230880" y="4120897"/>
            <a:ext cx="1265414" cy="652865"/>
          </a:xfrm>
          <a:prstGeom prst="bentConnector3">
            <a:avLst>
              <a:gd name="adj1" fmla="val 50000"/>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6" name="组合 41"/>
          <p:cNvGrpSpPr/>
          <p:nvPr/>
        </p:nvGrpSpPr>
        <p:grpSpPr>
          <a:xfrm>
            <a:off x="7057760" y="4061727"/>
            <a:ext cx="1513397" cy="1513397"/>
            <a:chOff x="2753786" y="1608937"/>
            <a:chExt cx="2980266" cy="2980266"/>
          </a:xfrm>
        </p:grpSpPr>
        <p:sp>
          <p:nvSpPr>
            <p:cNvPr id="44" name="形状 43"/>
            <p:cNvSpPr/>
            <p:nvPr/>
          </p:nvSpPr>
          <p:spPr>
            <a:xfrm>
              <a:off x="2753786" y="1608937"/>
              <a:ext cx="2980266" cy="2980266"/>
            </a:xfrm>
            <a:prstGeom prst="gear9">
              <a:avLst>
                <a:gd name="adj1" fmla="val 10472"/>
                <a:gd name="adj2" fmla="val 1763"/>
              </a:avLst>
            </a:prstGeom>
            <a:solidFill>
              <a:schemeClr val="bg1">
                <a:lumMod val="95000"/>
              </a:schemeClr>
            </a:solidFill>
            <a:ln>
              <a:noFill/>
            </a:ln>
            <a:effectLst>
              <a:outerShdw blurRad="152400" dist="1397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同心圆 49"/>
            <p:cNvSpPr/>
            <p:nvPr/>
          </p:nvSpPr>
          <p:spPr>
            <a:xfrm rot="8690424">
              <a:off x="3395829" y="2250980"/>
              <a:ext cx="1696180" cy="1696180"/>
            </a:xfrm>
            <a:prstGeom prst="donut">
              <a:avLst>
                <a:gd name="adj" fmla="val 17692"/>
              </a:avLst>
            </a:prstGeom>
            <a:gradFill flip="none" rotWithShape="1">
              <a:gsLst>
                <a:gs pos="0">
                  <a:schemeClr val="tx2">
                    <a:lumMod val="20000"/>
                    <a:lumOff val="80000"/>
                  </a:schemeClr>
                </a:gs>
                <a:gs pos="49000">
                  <a:schemeClr val="tx2"/>
                </a:gs>
                <a:gs pos="24000">
                  <a:schemeClr val="tx2">
                    <a:lumMod val="60000"/>
                    <a:lumOff val="40000"/>
                  </a:schemeClr>
                </a:gs>
                <a:gs pos="100000">
                  <a:schemeClr val="tx2">
                    <a:lumMod val="75000"/>
                  </a:schemeClr>
                </a:gs>
              </a:gsLst>
              <a:path path="circle">
                <a:fillToRect l="100000" b="100000"/>
              </a:path>
              <a:tileRect t="-100000" r="-100000"/>
            </a:gra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grpSp>
        <p:nvGrpSpPr>
          <p:cNvPr id="7" name="组合 50"/>
          <p:cNvGrpSpPr/>
          <p:nvPr/>
        </p:nvGrpSpPr>
        <p:grpSpPr>
          <a:xfrm rot="21041279">
            <a:off x="6087740" y="2188683"/>
            <a:ext cx="2004205" cy="2004205"/>
            <a:chOff x="2753786" y="1608937"/>
            <a:chExt cx="2980266" cy="2980266"/>
          </a:xfrm>
        </p:grpSpPr>
        <p:sp>
          <p:nvSpPr>
            <p:cNvPr id="52" name="形状 51"/>
            <p:cNvSpPr/>
            <p:nvPr/>
          </p:nvSpPr>
          <p:spPr>
            <a:xfrm>
              <a:off x="2753786" y="1608937"/>
              <a:ext cx="2980266" cy="2980266"/>
            </a:xfrm>
            <a:prstGeom prst="gear9">
              <a:avLst>
                <a:gd name="adj1" fmla="val 10472"/>
                <a:gd name="adj2" fmla="val 1763"/>
              </a:avLst>
            </a:prstGeom>
            <a:solidFill>
              <a:schemeClr val="bg1">
                <a:lumMod val="95000"/>
              </a:schemeClr>
            </a:solidFill>
            <a:ln>
              <a:noFill/>
            </a:ln>
            <a:effectLst>
              <a:outerShdw blurRad="152400" dist="1397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同心圆 52"/>
            <p:cNvSpPr/>
            <p:nvPr/>
          </p:nvSpPr>
          <p:spPr>
            <a:xfrm rot="9900000">
              <a:off x="3395828" y="2250979"/>
              <a:ext cx="1696180" cy="1696180"/>
            </a:xfrm>
            <a:prstGeom prst="donut">
              <a:avLst>
                <a:gd name="adj" fmla="val 20165"/>
              </a:avLst>
            </a:prstGeom>
            <a:gradFill flip="none" rotWithShape="1">
              <a:gsLst>
                <a:gs pos="0">
                  <a:schemeClr val="accent1">
                    <a:lumMod val="67000"/>
                  </a:schemeClr>
                </a:gs>
                <a:gs pos="61000">
                  <a:schemeClr val="accent1">
                    <a:lumMod val="97000"/>
                    <a:lumOff val="3000"/>
                  </a:schemeClr>
                </a:gs>
                <a:gs pos="85000">
                  <a:schemeClr val="accent1">
                    <a:lumMod val="60000"/>
                    <a:lumOff val="40000"/>
                  </a:schemeClr>
                </a:gs>
              </a:gsLst>
              <a:lin ang="18900000" scaled="1"/>
              <a:tileRect/>
            </a:gra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
        <p:nvSpPr>
          <p:cNvPr id="54" name="文本框 34"/>
          <p:cNvSpPr txBox="1"/>
          <p:nvPr/>
        </p:nvSpPr>
        <p:spPr>
          <a:xfrm>
            <a:off x="6847948" y="2777894"/>
            <a:ext cx="511679" cy="830997"/>
          </a:xfrm>
          <a:prstGeom prst="rect">
            <a:avLst/>
          </a:prstGeom>
          <a:noFill/>
        </p:spPr>
        <p:txBody>
          <a:bodyPr wrap="none" rtlCol="0">
            <a:spAutoFit/>
          </a:bodyPr>
          <a:lstStyle/>
          <a:p>
            <a:pPr algn="ctr"/>
            <a:r>
              <a:rPr lang="en-US" altLang="zh-CN" sz="4800" dirty="0" smtClean="0">
                <a:solidFill>
                  <a:srgbClr val="02AFF3"/>
                </a:solidFill>
                <a:latin typeface="Impact" panose="020B0806030902050204" pitchFamily="34" charset="0"/>
              </a:rPr>
              <a:t>2</a:t>
            </a:r>
          </a:p>
        </p:txBody>
      </p:sp>
      <p:sp>
        <p:nvSpPr>
          <p:cNvPr id="55" name="文本框 14"/>
          <p:cNvSpPr txBox="1"/>
          <p:nvPr/>
        </p:nvSpPr>
        <p:spPr>
          <a:xfrm>
            <a:off x="6156041" y="4698336"/>
            <a:ext cx="336328" cy="677108"/>
          </a:xfrm>
          <a:prstGeom prst="rect">
            <a:avLst/>
          </a:prstGeom>
          <a:noFill/>
        </p:spPr>
        <p:txBody>
          <a:bodyPr wrap="square" rtlCol="0">
            <a:spAutoFit/>
          </a:bodyPr>
          <a:lstStyle/>
          <a:p>
            <a:pPr algn="ctr"/>
            <a:r>
              <a:rPr lang="en-US" altLang="zh-CN" sz="3800" dirty="0" smtClean="0">
                <a:solidFill>
                  <a:prstClr val="black">
                    <a:lumMod val="75000"/>
                    <a:lumOff val="25000"/>
                  </a:prstClr>
                </a:solidFill>
                <a:latin typeface="Impact" panose="020B0806030902050204" pitchFamily="34" charset="0"/>
              </a:rPr>
              <a:t>4</a:t>
            </a:r>
          </a:p>
        </p:txBody>
      </p:sp>
      <p:sp>
        <p:nvSpPr>
          <p:cNvPr id="56" name="文本框 33"/>
          <p:cNvSpPr txBox="1"/>
          <p:nvPr/>
        </p:nvSpPr>
        <p:spPr>
          <a:xfrm>
            <a:off x="7578695" y="4466262"/>
            <a:ext cx="461985" cy="707886"/>
          </a:xfrm>
          <a:prstGeom prst="rect">
            <a:avLst/>
          </a:prstGeom>
          <a:noFill/>
        </p:spPr>
        <p:txBody>
          <a:bodyPr wrap="none" rtlCol="0">
            <a:spAutoFit/>
          </a:bodyPr>
          <a:lstStyle/>
          <a:p>
            <a:pPr algn="ctr"/>
            <a:r>
              <a:rPr lang="en-US" altLang="zh-CN" sz="4000" dirty="0" smtClean="0">
                <a:solidFill>
                  <a:srgbClr val="44546A"/>
                </a:solidFill>
                <a:latin typeface="Impact" panose="020B0806030902050204" pitchFamily="34" charset="0"/>
              </a:rPr>
              <a:t>5</a:t>
            </a:r>
            <a:endParaRPr lang="zh-CN" altLang="en-US" sz="4000" dirty="0">
              <a:solidFill>
                <a:srgbClr val="44546A"/>
              </a:solidFill>
              <a:latin typeface="Impact" panose="020B0806030902050204" pitchFamily="34" charset="0"/>
            </a:endParaRPr>
          </a:p>
        </p:txBody>
      </p:sp>
      <p:cxnSp>
        <p:nvCxnSpPr>
          <p:cNvPr id="66" name="肘形连接符 42"/>
          <p:cNvCxnSpPr>
            <a:stCxn id="49" idx="0"/>
            <a:endCxn id="84" idx="1"/>
          </p:cNvCxnSpPr>
          <p:nvPr/>
        </p:nvCxnSpPr>
        <p:spPr>
          <a:xfrm rot="5400000" flipH="1" flipV="1">
            <a:off x="7609935" y="3920659"/>
            <a:ext cx="365917" cy="2731399"/>
          </a:xfrm>
          <a:prstGeom prst="bentConnector4">
            <a:avLst>
              <a:gd name="adj1" fmla="val -62473"/>
              <a:gd name="adj2" fmla="val 56245"/>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肘形连接符 66"/>
          <p:cNvCxnSpPr>
            <a:stCxn id="50" idx="2"/>
            <a:endCxn id="81" idx="1"/>
          </p:cNvCxnSpPr>
          <p:nvPr/>
        </p:nvCxnSpPr>
        <p:spPr>
          <a:xfrm flipV="1">
            <a:off x="8166549" y="2912260"/>
            <a:ext cx="1005714" cy="1658164"/>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肘形连接符 67"/>
          <p:cNvCxnSpPr>
            <a:stCxn id="53" idx="2"/>
          </p:cNvCxnSpPr>
          <p:nvPr/>
        </p:nvCxnSpPr>
        <p:spPr>
          <a:xfrm flipV="1">
            <a:off x="7609596" y="1658112"/>
            <a:ext cx="1497828" cy="1297863"/>
          </a:xfrm>
          <a:prstGeom prst="bentConnector3">
            <a:avLst>
              <a:gd name="adj1" fmla="val 50000"/>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9157549" y="3035806"/>
            <a:ext cx="2449235" cy="1708160"/>
          </a:xfrm>
          <a:prstGeom prst="rect">
            <a:avLst/>
          </a:prstGeom>
        </p:spPr>
        <p:txBody>
          <a:bodyPr wrap="square">
            <a:spAutoFit/>
          </a:bodyPr>
          <a:lstStyle/>
          <a:p>
            <a:pPr>
              <a:lnSpc>
                <a:spcPct val="150000"/>
              </a:lnSpc>
            </a:pPr>
            <a:r>
              <a:rPr lang="zh-CN" altLang="en-US" sz="1400" dirty="0" smtClean="0">
                <a:solidFill>
                  <a:prstClr val="black">
                    <a:lumMod val="75000"/>
                    <a:lumOff val="25000"/>
                  </a:prstClr>
                </a:solidFill>
                <a:latin typeface="思源黑体 CN Medium" pitchFamily="34" charset="-122"/>
                <a:ea typeface="思源黑体 CN Medium" pitchFamily="34" charset="-122"/>
                <a:cs typeface="Arial" pitchFamily="34" charset="0"/>
              </a:rPr>
              <a:t>采用</a:t>
            </a:r>
            <a:r>
              <a:rPr lang="zh-CN" altLang="en-US" sz="1400" dirty="0" smtClean="0">
                <a:solidFill>
                  <a:srgbClr val="029BD7"/>
                </a:solidFill>
                <a:latin typeface="思源黑体 CN Medium" pitchFamily="34" charset="-122"/>
                <a:ea typeface="思源黑体 CN Medium" pitchFamily="34" charset="-122"/>
                <a:cs typeface="Arial" pitchFamily="34" charset="0"/>
              </a:rPr>
              <a:t>语义指纹比对技术</a:t>
            </a:r>
            <a:r>
              <a:rPr lang="zh-CN" altLang="en-US" sz="1400" dirty="0" smtClean="0">
                <a:solidFill>
                  <a:prstClr val="black">
                    <a:lumMod val="75000"/>
                    <a:lumOff val="25000"/>
                  </a:prstClr>
                </a:solidFill>
                <a:latin typeface="思源黑体 CN Medium" pitchFamily="34" charset="-122"/>
                <a:ea typeface="思源黑体 CN Medium" pitchFamily="34" charset="-122"/>
                <a:cs typeface="Arial" pitchFamily="34" charset="0"/>
              </a:rPr>
              <a:t>，查询片断更系统，送检片断更细，可实现从段落到整句到单句到片断数的查询，甚至可以细到单个的词。</a:t>
            </a:r>
            <a:endParaRPr lang="en-US" altLang="zh-CN" sz="1400" dirty="0">
              <a:solidFill>
                <a:prstClr val="black">
                  <a:lumMod val="75000"/>
                  <a:lumOff val="25000"/>
                </a:prstClr>
              </a:solidFill>
              <a:latin typeface="思源黑体 CN Medium" pitchFamily="34" charset="-122"/>
              <a:ea typeface="思源黑体 CN Medium" pitchFamily="34" charset="-122"/>
              <a:cs typeface="Arial" pitchFamily="34" charset="0"/>
            </a:endParaRPr>
          </a:p>
        </p:txBody>
      </p:sp>
      <p:sp>
        <p:nvSpPr>
          <p:cNvPr id="78" name="矩形 77"/>
          <p:cNvSpPr/>
          <p:nvPr/>
        </p:nvSpPr>
        <p:spPr>
          <a:xfrm>
            <a:off x="9146603" y="1496083"/>
            <a:ext cx="1569660" cy="369332"/>
          </a:xfrm>
          <a:prstGeom prst="rect">
            <a:avLst/>
          </a:prstGeom>
        </p:spPr>
        <p:txBody>
          <a:bodyPr wrap="none">
            <a:spAutoFit/>
          </a:bodyPr>
          <a:lstStyle/>
          <a:p>
            <a:r>
              <a:rPr lang="zh-CN" altLang="en-US" dirty="0" smtClean="0">
                <a:solidFill>
                  <a:srgbClr val="02AFF3"/>
                </a:solidFill>
                <a:latin typeface="思源黑体 CN Bold" pitchFamily="34" charset="-122"/>
                <a:ea typeface="思源黑体 CN Bold" pitchFamily="34" charset="-122"/>
                <a:cs typeface="Arial" pitchFamily="34" charset="0"/>
              </a:rPr>
              <a:t>检测速度更快</a:t>
            </a:r>
          </a:p>
        </p:txBody>
      </p:sp>
      <p:sp>
        <p:nvSpPr>
          <p:cNvPr id="80" name="矩形 79"/>
          <p:cNvSpPr/>
          <p:nvPr/>
        </p:nvSpPr>
        <p:spPr>
          <a:xfrm>
            <a:off x="9165065" y="1758807"/>
            <a:ext cx="2502679" cy="738664"/>
          </a:xfrm>
          <a:prstGeom prst="rect">
            <a:avLst/>
          </a:prstGeom>
        </p:spPr>
        <p:txBody>
          <a:bodyPr wrap="square">
            <a:spAutoFit/>
          </a:bodyPr>
          <a:lstStyle/>
          <a:p>
            <a:pPr>
              <a:lnSpc>
                <a:spcPct val="150000"/>
              </a:lnSpc>
            </a:pPr>
            <a:r>
              <a:rPr lang="zh-CN" altLang="en-US" sz="1400" dirty="0" smtClean="0">
                <a:solidFill>
                  <a:prstClr val="black">
                    <a:lumMod val="75000"/>
                    <a:lumOff val="25000"/>
                  </a:prstClr>
                </a:solidFill>
                <a:latin typeface="思源黑体 CN Medium" pitchFamily="34" charset="-122"/>
                <a:ea typeface="思源黑体 CN Medium" pitchFamily="34" charset="-122"/>
                <a:cs typeface="Arial" pitchFamily="34" charset="0"/>
              </a:rPr>
              <a:t>优秀的软件硬配置，保证了检测速度在同类产品中遥遥领先。</a:t>
            </a:r>
            <a:endParaRPr lang="zh-CN" altLang="en-US" sz="1400" dirty="0">
              <a:solidFill>
                <a:prstClr val="black">
                  <a:lumMod val="75000"/>
                  <a:lumOff val="25000"/>
                </a:prstClr>
              </a:solidFill>
              <a:latin typeface="思源黑体 CN Medium" pitchFamily="34" charset="-122"/>
              <a:ea typeface="思源黑体 CN Medium" pitchFamily="34" charset="-122"/>
              <a:cs typeface="Arial" pitchFamily="34" charset="0"/>
            </a:endParaRPr>
          </a:p>
        </p:txBody>
      </p:sp>
      <p:sp>
        <p:nvSpPr>
          <p:cNvPr id="81" name="矩形 80"/>
          <p:cNvSpPr/>
          <p:nvPr/>
        </p:nvSpPr>
        <p:spPr>
          <a:xfrm>
            <a:off x="9172263" y="2727594"/>
            <a:ext cx="1800493" cy="369332"/>
          </a:xfrm>
          <a:prstGeom prst="rect">
            <a:avLst/>
          </a:prstGeom>
        </p:spPr>
        <p:txBody>
          <a:bodyPr wrap="none">
            <a:spAutoFit/>
          </a:bodyPr>
          <a:lstStyle/>
          <a:p>
            <a:r>
              <a:rPr lang="zh-CN" altLang="en-US" dirty="0" smtClean="0">
                <a:solidFill>
                  <a:srgbClr val="44546A"/>
                </a:solidFill>
                <a:latin typeface="思源黑体 CN Bold" pitchFamily="34" charset="-122"/>
                <a:ea typeface="思源黑体 CN Bold" pitchFamily="34" charset="-122"/>
                <a:cs typeface="Arial" pitchFamily="34" charset="0"/>
              </a:rPr>
              <a:t>智能的检测技术</a:t>
            </a:r>
          </a:p>
        </p:txBody>
      </p:sp>
      <p:sp>
        <p:nvSpPr>
          <p:cNvPr id="82" name="矩形 81"/>
          <p:cNvSpPr/>
          <p:nvPr/>
        </p:nvSpPr>
        <p:spPr>
          <a:xfrm>
            <a:off x="555018" y="4291762"/>
            <a:ext cx="2663670" cy="1674369"/>
          </a:xfrm>
          <a:prstGeom prst="rect">
            <a:avLst/>
          </a:prstGeom>
        </p:spPr>
        <p:txBody>
          <a:bodyPr wrap="square">
            <a:spAutoFit/>
          </a:bodyPr>
          <a:lstStyle/>
          <a:p>
            <a:pPr algn="r">
              <a:lnSpc>
                <a:spcPct val="150000"/>
              </a:lnSpc>
            </a:pPr>
            <a:r>
              <a:rPr lang="zh-CN" altLang="en-US" sz="1400" dirty="0" smtClean="0">
                <a:solidFill>
                  <a:prstClr val="black">
                    <a:lumMod val="75000"/>
                    <a:lumOff val="25000"/>
                  </a:prstClr>
                </a:solidFill>
                <a:latin typeface="思源黑体 CN Medium" pitchFamily="34" charset="-122"/>
                <a:ea typeface="思源黑体 CN Medium" pitchFamily="34" charset="-122"/>
                <a:cs typeface="Arial" pitchFamily="34" charset="0"/>
              </a:rPr>
              <a:t>包括检测结论、结果汇总、结果示意图、相似片段比对详情等内容；精准展示相似内容，方便修改；提供</a:t>
            </a:r>
            <a:r>
              <a:rPr lang="en-US" altLang="zh-CN" sz="1400" dirty="0" smtClean="0">
                <a:solidFill>
                  <a:prstClr val="black">
                    <a:lumMod val="75000"/>
                    <a:lumOff val="25000"/>
                  </a:prstClr>
                </a:solidFill>
                <a:latin typeface="思源黑体 CN Medium" pitchFamily="34" charset="-122"/>
                <a:ea typeface="思源黑体 CN Medium" pitchFamily="34" charset="-122"/>
                <a:cs typeface="Arial" pitchFamily="34" charset="0"/>
              </a:rPr>
              <a:t>PDF</a:t>
            </a:r>
            <a:r>
              <a:rPr lang="zh-CN" altLang="en-US" sz="1400" dirty="0" smtClean="0">
                <a:solidFill>
                  <a:prstClr val="black">
                    <a:lumMod val="75000"/>
                    <a:lumOff val="25000"/>
                  </a:prstClr>
                </a:solidFill>
                <a:latin typeface="思源黑体 CN Medium" pitchFamily="34" charset="-122"/>
                <a:ea typeface="思源黑体 CN Medium" pitchFamily="34" charset="-122"/>
                <a:cs typeface="Arial" pitchFamily="34" charset="0"/>
              </a:rPr>
              <a:t>、详细报告、比对报告、简洁报告四种报告。</a:t>
            </a:r>
            <a:endParaRPr lang="en-US" altLang="zh-CN" sz="1400" dirty="0">
              <a:solidFill>
                <a:prstClr val="black">
                  <a:lumMod val="75000"/>
                  <a:lumOff val="25000"/>
                </a:prstClr>
              </a:solidFill>
              <a:latin typeface="思源黑体 CN Medium" pitchFamily="34" charset="-122"/>
              <a:ea typeface="思源黑体 CN Medium" pitchFamily="34" charset="-122"/>
              <a:cs typeface="Arial" pitchFamily="34" charset="0"/>
            </a:endParaRPr>
          </a:p>
        </p:txBody>
      </p:sp>
      <p:sp>
        <p:nvSpPr>
          <p:cNvPr id="83" name="矩形 82"/>
          <p:cNvSpPr/>
          <p:nvPr/>
        </p:nvSpPr>
        <p:spPr>
          <a:xfrm>
            <a:off x="1425482" y="3966219"/>
            <a:ext cx="1800493" cy="369332"/>
          </a:xfrm>
          <a:prstGeom prst="rect">
            <a:avLst/>
          </a:prstGeom>
        </p:spPr>
        <p:txBody>
          <a:bodyPr wrap="none">
            <a:spAutoFit/>
          </a:bodyPr>
          <a:lstStyle/>
          <a:p>
            <a:pPr algn="r"/>
            <a:r>
              <a:rPr lang="zh-CN" altLang="en-US" dirty="0" smtClean="0">
                <a:solidFill>
                  <a:srgbClr val="02AFF3"/>
                </a:solidFill>
                <a:latin typeface="思源黑体 CN Bold" pitchFamily="34" charset="-122"/>
                <a:ea typeface="思源黑体 CN Bold" pitchFamily="34" charset="-122"/>
                <a:cs typeface="Arial" pitchFamily="34" charset="0"/>
              </a:rPr>
              <a:t>详细的检测报告</a:t>
            </a:r>
            <a:endParaRPr lang="zh-CN" altLang="en-US" dirty="0">
              <a:solidFill>
                <a:srgbClr val="02AFF3"/>
              </a:solidFill>
              <a:latin typeface="思源黑体 CN Bold" pitchFamily="34" charset="-122"/>
              <a:ea typeface="思源黑体 CN Bold" pitchFamily="34" charset="-122"/>
            </a:endParaRPr>
          </a:p>
        </p:txBody>
      </p:sp>
      <p:sp>
        <p:nvSpPr>
          <p:cNvPr id="84" name="矩形 83"/>
          <p:cNvSpPr/>
          <p:nvPr/>
        </p:nvSpPr>
        <p:spPr>
          <a:xfrm>
            <a:off x="9158594" y="4918734"/>
            <a:ext cx="1800493" cy="369332"/>
          </a:xfrm>
          <a:prstGeom prst="rect">
            <a:avLst/>
          </a:prstGeom>
        </p:spPr>
        <p:txBody>
          <a:bodyPr wrap="none">
            <a:spAutoFit/>
          </a:bodyPr>
          <a:lstStyle/>
          <a:p>
            <a:pPr algn="r"/>
            <a:r>
              <a:rPr lang="zh-CN" altLang="en-US" dirty="0" smtClean="0">
                <a:solidFill>
                  <a:prstClr val="black">
                    <a:lumMod val="75000"/>
                    <a:lumOff val="25000"/>
                  </a:prstClr>
                </a:solidFill>
                <a:latin typeface="思源黑体 CN Bold" pitchFamily="34" charset="-122"/>
                <a:ea typeface="思源黑体 CN Bold" pitchFamily="34" charset="-122"/>
                <a:cs typeface="Arial" pitchFamily="34" charset="0"/>
              </a:rPr>
              <a:t>引文出处更科学</a:t>
            </a:r>
            <a:endParaRPr lang="zh-CN" altLang="en-US" dirty="0">
              <a:solidFill>
                <a:prstClr val="black">
                  <a:lumMod val="75000"/>
                  <a:lumOff val="25000"/>
                </a:prstClr>
              </a:solidFill>
              <a:latin typeface="思源黑体 CN Bold" pitchFamily="34" charset="-122"/>
              <a:ea typeface="思源黑体 CN Bold" pitchFamily="34" charset="-122"/>
            </a:endParaRPr>
          </a:p>
        </p:txBody>
      </p:sp>
      <p:sp>
        <p:nvSpPr>
          <p:cNvPr id="85" name="矩形 84"/>
          <p:cNvSpPr/>
          <p:nvPr/>
        </p:nvSpPr>
        <p:spPr>
          <a:xfrm>
            <a:off x="9144251" y="5273290"/>
            <a:ext cx="2389381" cy="1061829"/>
          </a:xfrm>
          <a:prstGeom prst="rect">
            <a:avLst/>
          </a:prstGeom>
        </p:spPr>
        <p:txBody>
          <a:bodyPr wrap="square">
            <a:spAutoFit/>
          </a:bodyPr>
          <a:lstStyle/>
          <a:p>
            <a:pPr>
              <a:lnSpc>
                <a:spcPct val="150000"/>
              </a:lnSpc>
            </a:pPr>
            <a:r>
              <a:rPr lang="zh-CN" altLang="en-US" sz="1400" dirty="0" smtClean="0">
                <a:solidFill>
                  <a:prstClr val="black">
                    <a:lumMod val="75000"/>
                    <a:lumOff val="25000"/>
                  </a:prstClr>
                </a:solidFill>
                <a:latin typeface="思源黑体 CN Medium" pitchFamily="34" charset="-122"/>
                <a:ea typeface="思源黑体 CN Medium" pitchFamily="34" charset="-122"/>
                <a:cs typeface="Arial" pitchFamily="34" charset="0"/>
              </a:rPr>
              <a:t>按权重区分，以能查询到更早的文献作为标准，体现版权优先原则。</a:t>
            </a:r>
          </a:p>
        </p:txBody>
      </p:sp>
      <p:sp>
        <p:nvSpPr>
          <p:cNvPr id="57" name="矩形 56"/>
          <p:cNvSpPr/>
          <p:nvPr/>
        </p:nvSpPr>
        <p:spPr>
          <a:xfrm>
            <a:off x="240632" y="208547"/>
            <a:ext cx="11951368" cy="8662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469263" y="0"/>
            <a:ext cx="2261177" cy="1283368"/>
            <a:chOff x="346528" y="801721"/>
            <a:chExt cx="2142968" cy="1216277"/>
          </a:xfrm>
        </p:grpSpPr>
        <p:sp>
          <p:nvSpPr>
            <p:cNvPr id="59" name="椭圆 58"/>
            <p:cNvSpPr/>
            <p:nvPr/>
          </p:nvSpPr>
          <p:spPr>
            <a:xfrm rot="18931689">
              <a:off x="346528" y="1140656"/>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60" name="直角三角形 59"/>
            <p:cNvSpPr/>
            <p:nvPr/>
          </p:nvSpPr>
          <p:spPr>
            <a:xfrm rot="5400000">
              <a:off x="809873" y="801721"/>
              <a:ext cx="1216277" cy="12162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rot="10800000">
            <a:off x="10415614" y="-16042"/>
            <a:ext cx="2261177" cy="1283368"/>
            <a:chOff x="346528" y="801721"/>
            <a:chExt cx="2142968" cy="1216277"/>
          </a:xfrm>
        </p:grpSpPr>
        <p:sp>
          <p:nvSpPr>
            <p:cNvPr id="62" name="椭圆 61"/>
            <p:cNvSpPr/>
            <p:nvPr/>
          </p:nvSpPr>
          <p:spPr>
            <a:xfrm rot="18931689">
              <a:off x="346528" y="1140656"/>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63" name="直角三角形 62"/>
            <p:cNvSpPr/>
            <p:nvPr/>
          </p:nvSpPr>
          <p:spPr>
            <a:xfrm rot="5400000">
              <a:off x="809873" y="801721"/>
              <a:ext cx="1216277" cy="12162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4" name="文本框 5"/>
          <p:cNvSpPr txBox="1"/>
          <p:nvPr/>
        </p:nvSpPr>
        <p:spPr>
          <a:xfrm>
            <a:off x="901886" y="333254"/>
            <a:ext cx="1826141" cy="584775"/>
          </a:xfrm>
          <a:prstGeom prst="rect">
            <a:avLst/>
          </a:prstGeom>
          <a:noFill/>
        </p:spPr>
        <p:txBody>
          <a:bodyPr wrap="none" rtlCol="0">
            <a:spAutoFit/>
          </a:bodyPr>
          <a:lstStyle>
            <a:defPPr>
              <a:defRPr lang="zh-CN"/>
            </a:defPPr>
            <a:lvl1pPr>
              <a:defRPr b="1">
                <a:solidFill>
                  <a:schemeClr val="accent1"/>
                </a:solidFill>
                <a:latin typeface="Calibri" panose="020F0502020204030204" pitchFamily="34" charset="0"/>
                <a:ea typeface="Adobe Gothic Std B" panose="020B0800000000000000" pitchFamily="34" charset="-128"/>
              </a:defRPr>
            </a:lvl1pPr>
          </a:lstStyle>
          <a:p>
            <a:r>
              <a:rPr lang="zh-CN" altLang="en-US" sz="3200" b="0" dirty="0" smtClean="0">
                <a:solidFill>
                  <a:schemeClr val="bg1"/>
                </a:solidFill>
                <a:latin typeface="思源黑体 CN Bold" pitchFamily="34" charset="-122"/>
                <a:ea typeface="思源黑体 CN Bold" pitchFamily="34" charset="-122"/>
              </a:rPr>
              <a:t>产品优势</a:t>
            </a:r>
            <a:endParaRPr lang="en-US" altLang="zh-CN" sz="3200" b="0" dirty="0">
              <a:solidFill>
                <a:schemeClr val="bg1"/>
              </a:solidFill>
              <a:latin typeface="思源黑体 CN Bold" pitchFamily="34" charset="-122"/>
              <a:ea typeface="思源黑体 CN Bold" pitchFamily="34" charset="-122"/>
            </a:endParaRPr>
          </a:p>
        </p:txBody>
      </p:sp>
    </p:spTree>
    <p:extLst>
      <p:ext uri="{BB962C8B-B14F-4D97-AF65-F5344CB8AC3E}">
        <p14:creationId xmlns="" xmlns:p14="http://schemas.microsoft.com/office/powerpoint/2010/main" val="1308572481"/>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40632" y="208547"/>
            <a:ext cx="11951368" cy="8662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69263" y="0"/>
            <a:ext cx="2261177" cy="1283368"/>
            <a:chOff x="346528" y="801721"/>
            <a:chExt cx="2142968" cy="1216277"/>
          </a:xfrm>
        </p:grpSpPr>
        <p:sp>
          <p:nvSpPr>
            <p:cNvPr id="3" name="椭圆 2"/>
            <p:cNvSpPr/>
            <p:nvPr/>
          </p:nvSpPr>
          <p:spPr>
            <a:xfrm rot="18931689">
              <a:off x="346528" y="1140656"/>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 name="直角三角形 3"/>
            <p:cNvSpPr/>
            <p:nvPr/>
          </p:nvSpPr>
          <p:spPr>
            <a:xfrm rot="5400000">
              <a:off x="809873" y="801721"/>
              <a:ext cx="1216277" cy="12162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rot="10800000">
            <a:off x="10415614" y="-16042"/>
            <a:ext cx="2261177" cy="1283368"/>
            <a:chOff x="346528" y="801721"/>
            <a:chExt cx="2142968" cy="1216277"/>
          </a:xfrm>
        </p:grpSpPr>
        <p:sp>
          <p:nvSpPr>
            <p:cNvPr id="8" name="椭圆 7"/>
            <p:cNvSpPr/>
            <p:nvPr/>
          </p:nvSpPr>
          <p:spPr>
            <a:xfrm rot="18931689">
              <a:off x="346528" y="1140656"/>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9" name="直角三角形 8"/>
            <p:cNvSpPr/>
            <p:nvPr/>
          </p:nvSpPr>
          <p:spPr>
            <a:xfrm rot="5400000">
              <a:off x="809873" y="801721"/>
              <a:ext cx="1216277" cy="121627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46"/>
          <p:cNvGrpSpPr/>
          <p:nvPr/>
        </p:nvGrpSpPr>
        <p:grpSpPr>
          <a:xfrm rot="16200000" flipH="1">
            <a:off x="3680845" y="1451509"/>
            <a:ext cx="1229404" cy="2749785"/>
            <a:chOff x="6190691" y="1307526"/>
            <a:chExt cx="1229404" cy="2749785"/>
          </a:xfrm>
        </p:grpSpPr>
        <p:sp>
          <p:nvSpPr>
            <p:cNvPr id="48" name="上箭头 47"/>
            <p:cNvSpPr/>
            <p:nvPr/>
          </p:nvSpPr>
          <p:spPr>
            <a:xfrm>
              <a:off x="6190691" y="1307526"/>
              <a:ext cx="1229404" cy="2749785"/>
            </a:xfrm>
            <a:prstGeom prst="upArrow">
              <a:avLst/>
            </a:prstGeom>
            <a:solidFill>
              <a:schemeClr val="accent1"/>
            </a:solidFill>
            <a:ln>
              <a:noFill/>
            </a:ln>
            <a:effectLst>
              <a:innerShdw blurRad="63500" dist="38100" dir="13500000">
                <a:prstClr val="black">
                  <a:alpha val="3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rot="16200000">
              <a:off x="6473412" y="1666344"/>
              <a:ext cx="663964" cy="646331"/>
            </a:xfrm>
            <a:prstGeom prst="rect">
              <a:avLst/>
            </a:prstGeom>
            <a:noFill/>
          </p:spPr>
          <p:txBody>
            <a:bodyPr wrap="none" rtlCol="0">
              <a:spAutoFit/>
            </a:bodyPr>
            <a:lstStyle/>
            <a:p>
              <a:pPr algn="ctr"/>
              <a:r>
                <a:rPr lang="en-US" altLang="zh-CN" sz="3600" dirty="0" smtClean="0">
                  <a:solidFill>
                    <a:schemeClr val="bg1"/>
                  </a:solidFill>
                  <a:effectLst>
                    <a:innerShdw blurRad="63500" dist="50800" dir="18900000">
                      <a:prstClr val="black">
                        <a:alpha val="50000"/>
                      </a:prstClr>
                    </a:innerShdw>
                  </a:effectLst>
                  <a:latin typeface="Impact" panose="020B0806030902050204" pitchFamily="34" charset="0"/>
                </a:rPr>
                <a:t>02</a:t>
              </a:r>
              <a:endParaRPr lang="zh-CN" altLang="en-US" sz="3600" dirty="0">
                <a:solidFill>
                  <a:schemeClr val="bg1"/>
                </a:solidFill>
                <a:effectLst>
                  <a:innerShdw blurRad="63500" dist="50800" dir="18900000">
                    <a:prstClr val="black">
                      <a:alpha val="50000"/>
                    </a:prstClr>
                  </a:innerShdw>
                </a:effectLst>
                <a:latin typeface="Impact" panose="020B0806030902050204" pitchFamily="34" charset="0"/>
              </a:endParaRPr>
            </a:p>
          </p:txBody>
        </p:sp>
      </p:grpSp>
      <p:grpSp>
        <p:nvGrpSpPr>
          <p:cNvPr id="12" name="组合 43"/>
          <p:cNvGrpSpPr/>
          <p:nvPr/>
        </p:nvGrpSpPr>
        <p:grpSpPr>
          <a:xfrm rot="10800000">
            <a:off x="4394222" y="4294307"/>
            <a:ext cx="1229404" cy="2482004"/>
            <a:chOff x="6190691" y="1307526"/>
            <a:chExt cx="1229404" cy="2482004"/>
          </a:xfrm>
        </p:grpSpPr>
        <p:sp>
          <p:nvSpPr>
            <p:cNvPr id="45" name="上箭头 44"/>
            <p:cNvSpPr/>
            <p:nvPr/>
          </p:nvSpPr>
          <p:spPr>
            <a:xfrm>
              <a:off x="6190691" y="1307526"/>
              <a:ext cx="1229404" cy="2482004"/>
            </a:xfrm>
            <a:prstGeom prst="upArrow">
              <a:avLst/>
            </a:prstGeom>
            <a:solidFill>
              <a:schemeClr val="accent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rot="10800000">
              <a:off x="6476076" y="1694396"/>
              <a:ext cx="676788" cy="646331"/>
            </a:xfrm>
            <a:prstGeom prst="rect">
              <a:avLst/>
            </a:prstGeom>
            <a:noFill/>
          </p:spPr>
          <p:txBody>
            <a:bodyPr wrap="none" rtlCol="0">
              <a:spAutoFit/>
            </a:bodyPr>
            <a:lstStyle/>
            <a:p>
              <a:pPr algn="ctr"/>
              <a:r>
                <a:rPr lang="en-US" altLang="zh-CN" sz="3600" dirty="0" smtClean="0">
                  <a:solidFill>
                    <a:schemeClr val="bg1"/>
                  </a:solidFill>
                  <a:effectLst>
                    <a:innerShdw blurRad="63500" dist="50800" dir="18900000">
                      <a:prstClr val="black">
                        <a:alpha val="50000"/>
                      </a:prstClr>
                    </a:innerShdw>
                  </a:effectLst>
                  <a:latin typeface="Impact" panose="020B0806030902050204" pitchFamily="34" charset="0"/>
                </a:rPr>
                <a:t>03</a:t>
              </a:r>
              <a:endParaRPr lang="zh-CN" altLang="en-US" sz="3600" dirty="0">
                <a:solidFill>
                  <a:schemeClr val="bg1"/>
                </a:solidFill>
                <a:effectLst>
                  <a:innerShdw blurRad="63500" dist="50800" dir="18900000">
                    <a:prstClr val="black">
                      <a:alpha val="50000"/>
                    </a:prstClr>
                  </a:innerShdw>
                </a:effectLst>
                <a:latin typeface="Impact" panose="020B0806030902050204" pitchFamily="34" charset="0"/>
              </a:endParaRPr>
            </a:p>
          </p:txBody>
        </p:sp>
      </p:grpSp>
      <p:grpSp>
        <p:nvGrpSpPr>
          <p:cNvPr id="13" name="组合 40"/>
          <p:cNvGrpSpPr/>
          <p:nvPr/>
        </p:nvGrpSpPr>
        <p:grpSpPr>
          <a:xfrm rot="5400000">
            <a:off x="7215529" y="3641393"/>
            <a:ext cx="1229404" cy="2749785"/>
            <a:chOff x="6190691" y="1307526"/>
            <a:chExt cx="1229404" cy="2749785"/>
          </a:xfrm>
        </p:grpSpPr>
        <p:sp>
          <p:nvSpPr>
            <p:cNvPr id="42" name="上箭头 41"/>
            <p:cNvSpPr/>
            <p:nvPr/>
          </p:nvSpPr>
          <p:spPr>
            <a:xfrm>
              <a:off x="6190691" y="1307526"/>
              <a:ext cx="1229404" cy="2749785"/>
            </a:xfrm>
            <a:prstGeom prst="upArrow">
              <a:avLst/>
            </a:prstGeom>
            <a:solidFill>
              <a:schemeClr val="accent1"/>
            </a:solidFill>
            <a:ln>
              <a:noFill/>
            </a:ln>
            <a:effectLst>
              <a:innerShdw blurRad="63500" dist="38100" dir="13500000">
                <a:prstClr val="black">
                  <a:alpha val="3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rot="16200000">
              <a:off x="6473412" y="1666344"/>
              <a:ext cx="663964" cy="646331"/>
            </a:xfrm>
            <a:prstGeom prst="rect">
              <a:avLst/>
            </a:prstGeom>
            <a:noFill/>
          </p:spPr>
          <p:txBody>
            <a:bodyPr wrap="none" rtlCol="0">
              <a:spAutoFit/>
            </a:bodyPr>
            <a:lstStyle/>
            <a:p>
              <a:pPr algn="ctr"/>
              <a:r>
                <a:rPr lang="en-US" altLang="zh-CN" sz="3600" dirty="0" smtClean="0">
                  <a:solidFill>
                    <a:schemeClr val="bg1"/>
                  </a:solidFill>
                  <a:effectLst>
                    <a:innerShdw blurRad="63500" dist="50800" dir="18900000">
                      <a:prstClr val="black">
                        <a:alpha val="50000"/>
                      </a:prstClr>
                    </a:innerShdw>
                  </a:effectLst>
                  <a:latin typeface="Impact" panose="020B0806030902050204" pitchFamily="34" charset="0"/>
                </a:rPr>
                <a:t>04</a:t>
              </a:r>
              <a:endParaRPr lang="zh-CN" altLang="en-US" sz="3600" dirty="0">
                <a:solidFill>
                  <a:schemeClr val="bg1"/>
                </a:solidFill>
                <a:effectLst>
                  <a:innerShdw blurRad="63500" dist="50800" dir="18900000">
                    <a:prstClr val="black">
                      <a:alpha val="50000"/>
                    </a:prstClr>
                  </a:innerShdw>
                </a:effectLst>
                <a:latin typeface="Impact" panose="020B0806030902050204" pitchFamily="34" charset="0"/>
              </a:endParaRPr>
            </a:p>
          </p:txBody>
        </p:sp>
      </p:grpSp>
      <p:grpSp>
        <p:nvGrpSpPr>
          <p:cNvPr id="14" name="组合 39"/>
          <p:cNvGrpSpPr/>
          <p:nvPr/>
        </p:nvGrpSpPr>
        <p:grpSpPr>
          <a:xfrm>
            <a:off x="6498295" y="1247530"/>
            <a:ext cx="1229404" cy="2482004"/>
            <a:chOff x="6190691" y="1307526"/>
            <a:chExt cx="1229404" cy="2482004"/>
          </a:xfrm>
        </p:grpSpPr>
        <p:sp>
          <p:nvSpPr>
            <p:cNvPr id="38" name="上箭头 37"/>
            <p:cNvSpPr/>
            <p:nvPr/>
          </p:nvSpPr>
          <p:spPr>
            <a:xfrm>
              <a:off x="6190691" y="1307526"/>
              <a:ext cx="1229404" cy="2482004"/>
            </a:xfrm>
            <a:prstGeom prst="upArrow">
              <a:avLst/>
            </a:prstGeom>
            <a:solidFill>
              <a:schemeClr val="accent1"/>
            </a:solidFill>
            <a:ln>
              <a:noFill/>
            </a:ln>
            <a:effectLst>
              <a:innerShdw blurRad="63500" dist="38100" dir="18900000">
                <a:prstClr val="black">
                  <a:alpha val="3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6501463" y="1694396"/>
              <a:ext cx="607859" cy="646331"/>
            </a:xfrm>
            <a:prstGeom prst="rect">
              <a:avLst/>
            </a:prstGeom>
            <a:noFill/>
          </p:spPr>
          <p:txBody>
            <a:bodyPr wrap="none" rtlCol="0">
              <a:spAutoFit/>
            </a:bodyPr>
            <a:lstStyle/>
            <a:p>
              <a:pPr algn="ctr"/>
              <a:r>
                <a:rPr lang="en-US" altLang="zh-CN" sz="3600" dirty="0" smtClean="0">
                  <a:solidFill>
                    <a:schemeClr val="bg1"/>
                  </a:solidFill>
                  <a:effectLst>
                    <a:innerShdw blurRad="63500" dist="50800" dir="18900000">
                      <a:prstClr val="black">
                        <a:alpha val="50000"/>
                      </a:prstClr>
                    </a:innerShdw>
                  </a:effectLst>
                  <a:latin typeface="Impact" panose="020B0806030902050204" pitchFamily="34" charset="0"/>
                </a:rPr>
                <a:t>01</a:t>
              </a:r>
              <a:endParaRPr lang="zh-CN" altLang="en-US" sz="3600" dirty="0">
                <a:solidFill>
                  <a:schemeClr val="bg1"/>
                </a:solidFill>
                <a:effectLst>
                  <a:innerShdw blurRad="63500" dist="50800" dir="18900000">
                    <a:prstClr val="black">
                      <a:alpha val="50000"/>
                    </a:prstClr>
                  </a:innerShdw>
                </a:effectLst>
                <a:latin typeface="Impact" panose="020B0806030902050204" pitchFamily="34" charset="0"/>
              </a:endParaRPr>
            </a:p>
          </p:txBody>
        </p:sp>
      </p:grpSp>
      <p:grpSp>
        <p:nvGrpSpPr>
          <p:cNvPr id="15" name="组合 25"/>
          <p:cNvGrpSpPr/>
          <p:nvPr/>
        </p:nvGrpSpPr>
        <p:grpSpPr>
          <a:xfrm>
            <a:off x="2930066" y="3735382"/>
            <a:ext cx="3743843" cy="2623459"/>
            <a:chOff x="194999" y="801720"/>
            <a:chExt cx="2142968" cy="1501662"/>
          </a:xfrm>
        </p:grpSpPr>
        <p:sp>
          <p:nvSpPr>
            <p:cNvPr id="27" name="椭圆 26"/>
            <p:cNvSpPr/>
            <p:nvPr/>
          </p:nvSpPr>
          <p:spPr>
            <a:xfrm rot="18931689">
              <a:off x="194999" y="1222752"/>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8" name="直角三角形 27"/>
            <p:cNvSpPr/>
            <p:nvPr/>
          </p:nvSpPr>
          <p:spPr>
            <a:xfrm rot="5400000">
              <a:off x="581873" y="763296"/>
              <a:ext cx="1501662" cy="157851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28"/>
          <p:cNvGrpSpPr/>
          <p:nvPr/>
        </p:nvGrpSpPr>
        <p:grpSpPr>
          <a:xfrm rot="16200000">
            <a:off x="5359021" y="3972348"/>
            <a:ext cx="3743843" cy="2623459"/>
            <a:chOff x="194999" y="801720"/>
            <a:chExt cx="2142968" cy="1501662"/>
          </a:xfrm>
        </p:grpSpPr>
        <p:sp>
          <p:nvSpPr>
            <p:cNvPr id="30" name="椭圆 29"/>
            <p:cNvSpPr/>
            <p:nvPr/>
          </p:nvSpPr>
          <p:spPr>
            <a:xfrm rot="18931689">
              <a:off x="194999" y="1222752"/>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1" name="直角三角形 30"/>
            <p:cNvSpPr/>
            <p:nvPr/>
          </p:nvSpPr>
          <p:spPr>
            <a:xfrm rot="5400000">
              <a:off x="581873" y="763296"/>
              <a:ext cx="1501662" cy="157851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31"/>
          <p:cNvGrpSpPr/>
          <p:nvPr/>
        </p:nvGrpSpPr>
        <p:grpSpPr>
          <a:xfrm rot="10800000">
            <a:off x="5524602" y="1514672"/>
            <a:ext cx="3743843" cy="2623459"/>
            <a:chOff x="194999" y="801720"/>
            <a:chExt cx="2142968" cy="1501662"/>
          </a:xfrm>
        </p:grpSpPr>
        <p:sp>
          <p:nvSpPr>
            <p:cNvPr id="33" name="椭圆 32"/>
            <p:cNvSpPr/>
            <p:nvPr/>
          </p:nvSpPr>
          <p:spPr>
            <a:xfrm rot="18931689">
              <a:off x="194999" y="1222752"/>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4" name="直角三角形 33"/>
            <p:cNvSpPr/>
            <p:nvPr/>
          </p:nvSpPr>
          <p:spPr>
            <a:xfrm rot="5400000">
              <a:off x="581873" y="763296"/>
              <a:ext cx="1501662" cy="157851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34"/>
          <p:cNvGrpSpPr/>
          <p:nvPr/>
        </p:nvGrpSpPr>
        <p:grpSpPr>
          <a:xfrm rot="5400000">
            <a:off x="3033465" y="1305523"/>
            <a:ext cx="3743843" cy="2623459"/>
            <a:chOff x="194999" y="801720"/>
            <a:chExt cx="2142968" cy="1501662"/>
          </a:xfrm>
        </p:grpSpPr>
        <p:sp>
          <p:nvSpPr>
            <p:cNvPr id="36" name="椭圆 35"/>
            <p:cNvSpPr/>
            <p:nvPr/>
          </p:nvSpPr>
          <p:spPr>
            <a:xfrm rot="18931689">
              <a:off x="194999" y="1222752"/>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7" name="直角三角形 36"/>
            <p:cNvSpPr/>
            <p:nvPr/>
          </p:nvSpPr>
          <p:spPr>
            <a:xfrm rot="5400000">
              <a:off x="581873" y="763296"/>
              <a:ext cx="1501662" cy="157851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矩形 53"/>
          <p:cNvSpPr/>
          <p:nvPr/>
        </p:nvSpPr>
        <p:spPr>
          <a:xfrm>
            <a:off x="5324805" y="1229253"/>
            <a:ext cx="1210588" cy="400110"/>
          </a:xfrm>
          <a:prstGeom prst="rect">
            <a:avLst/>
          </a:prstGeom>
        </p:spPr>
        <p:txBody>
          <a:bodyPr wrap="none">
            <a:spAutoFit/>
          </a:bodyPr>
          <a:lstStyle/>
          <a:p>
            <a:pPr algn="r"/>
            <a:r>
              <a:rPr lang="zh-CN" altLang="en-US" sz="2000" dirty="0" smtClean="0">
                <a:solidFill>
                  <a:schemeClr val="tx2"/>
                </a:solidFill>
                <a:latin typeface="思源黑体 CN Bold" pitchFamily="34" charset="-122"/>
                <a:ea typeface="思源黑体 CN Bold" pitchFamily="34" charset="-122"/>
                <a:cs typeface="Arial" pitchFamily="34" charset="0"/>
              </a:rPr>
              <a:t>总相似比</a:t>
            </a:r>
            <a:endParaRPr lang="zh-CN" altLang="en-US" sz="2000" dirty="0">
              <a:solidFill>
                <a:schemeClr val="tx2"/>
              </a:solidFill>
              <a:latin typeface="思源黑体 CN Bold" pitchFamily="34" charset="-122"/>
              <a:ea typeface="思源黑体 CN Bold" pitchFamily="34" charset="-122"/>
            </a:endParaRPr>
          </a:p>
        </p:txBody>
      </p:sp>
      <p:sp>
        <p:nvSpPr>
          <p:cNvPr id="55" name="矩形 54"/>
          <p:cNvSpPr/>
          <p:nvPr/>
        </p:nvSpPr>
        <p:spPr>
          <a:xfrm>
            <a:off x="4059936" y="1571312"/>
            <a:ext cx="2451073" cy="1200329"/>
          </a:xfrm>
          <a:prstGeom prst="rect">
            <a:avLst/>
          </a:prstGeom>
        </p:spPr>
        <p:txBody>
          <a:bodyPr wrap="square">
            <a:spAutoFit/>
          </a:bodyPr>
          <a:lstStyle/>
          <a:p>
            <a:pPr algn="r">
              <a:lnSpc>
                <a:spcPct val="150000"/>
              </a:lnSpc>
            </a:pPr>
            <a:r>
              <a:rPr lang="zh-CN" altLang="en-US" sz="1200" dirty="0" smtClean="0">
                <a:solidFill>
                  <a:schemeClr val="tx1">
                    <a:lumMod val="75000"/>
                    <a:lumOff val="25000"/>
                  </a:schemeClr>
                </a:solidFill>
                <a:latin typeface="思源黑体 CN Medium" pitchFamily="34" charset="-122"/>
                <a:ea typeface="思源黑体 CN Medium" pitchFamily="34" charset="-122"/>
                <a:cs typeface="Arial" pitchFamily="34" charset="0"/>
              </a:rPr>
              <a:t>送检论文与比对文献相似的部分（包括参考引用）占整个送检论文的比重。总相似比</a:t>
            </a:r>
            <a:r>
              <a:rPr lang="en-US" altLang="zh-CN" sz="1200" dirty="0" smtClean="0">
                <a:solidFill>
                  <a:schemeClr val="tx1">
                    <a:lumMod val="75000"/>
                    <a:lumOff val="25000"/>
                  </a:schemeClr>
                </a:solidFill>
                <a:latin typeface="思源黑体 CN Medium" pitchFamily="34" charset="-122"/>
                <a:ea typeface="思源黑体 CN Medium" pitchFamily="34" charset="-122"/>
                <a:cs typeface="Arial" pitchFamily="34" charset="0"/>
              </a:rPr>
              <a:t>=</a:t>
            </a:r>
          </a:p>
          <a:p>
            <a:pPr algn="r">
              <a:lnSpc>
                <a:spcPct val="150000"/>
              </a:lnSpc>
            </a:pPr>
            <a:r>
              <a:rPr lang="zh-CN" altLang="en-US" sz="1200" dirty="0" smtClean="0">
                <a:solidFill>
                  <a:schemeClr val="tx1">
                    <a:lumMod val="75000"/>
                    <a:lumOff val="25000"/>
                  </a:schemeClr>
                </a:solidFill>
                <a:latin typeface="思源黑体 CN Medium" pitchFamily="34" charset="-122"/>
                <a:ea typeface="思源黑体 CN Medium" pitchFamily="34" charset="-122"/>
                <a:cs typeface="Arial" pitchFamily="34" charset="0"/>
              </a:rPr>
              <a:t>复写率</a:t>
            </a:r>
            <a:r>
              <a:rPr lang="en-US" altLang="zh-CN" sz="1200" dirty="0" smtClean="0">
                <a:solidFill>
                  <a:schemeClr val="tx1">
                    <a:lumMod val="75000"/>
                    <a:lumOff val="25000"/>
                  </a:schemeClr>
                </a:solidFill>
                <a:latin typeface="思源黑体 CN Medium" pitchFamily="34" charset="-122"/>
                <a:ea typeface="思源黑体 CN Medium" pitchFamily="34" charset="-122"/>
                <a:cs typeface="Arial" pitchFamily="34" charset="0"/>
              </a:rPr>
              <a:t>+</a:t>
            </a:r>
            <a:r>
              <a:rPr lang="zh-CN" altLang="en-US" sz="1200" dirty="0" smtClean="0">
                <a:solidFill>
                  <a:schemeClr val="tx1">
                    <a:lumMod val="75000"/>
                    <a:lumOff val="25000"/>
                  </a:schemeClr>
                </a:solidFill>
                <a:latin typeface="思源黑体 CN Medium" pitchFamily="34" charset="-122"/>
                <a:ea typeface="思源黑体 CN Medium" pitchFamily="34" charset="-122"/>
                <a:cs typeface="Arial" pitchFamily="34" charset="0"/>
              </a:rPr>
              <a:t>引用率 </a:t>
            </a:r>
            <a:endParaRPr lang="zh-CN" altLang="en-US" sz="1200" dirty="0">
              <a:solidFill>
                <a:schemeClr val="tx1">
                  <a:lumMod val="75000"/>
                  <a:lumOff val="25000"/>
                </a:schemeClr>
              </a:solidFill>
              <a:latin typeface="思源黑体 CN Medium" pitchFamily="34" charset="-122"/>
              <a:ea typeface="思源黑体 CN Medium" pitchFamily="34" charset="-122"/>
              <a:cs typeface="Arial" pitchFamily="34" charset="0"/>
            </a:endParaRPr>
          </a:p>
        </p:txBody>
      </p:sp>
      <p:sp>
        <p:nvSpPr>
          <p:cNvPr id="58" name="文本框 5"/>
          <p:cNvSpPr txBox="1"/>
          <p:nvPr/>
        </p:nvSpPr>
        <p:spPr>
          <a:xfrm>
            <a:off x="901886" y="333254"/>
            <a:ext cx="1826141" cy="584775"/>
          </a:xfrm>
          <a:prstGeom prst="rect">
            <a:avLst/>
          </a:prstGeom>
          <a:noFill/>
        </p:spPr>
        <p:txBody>
          <a:bodyPr wrap="none" rtlCol="0">
            <a:spAutoFit/>
          </a:bodyPr>
          <a:lstStyle>
            <a:defPPr>
              <a:defRPr lang="zh-CN"/>
            </a:defPPr>
            <a:lvl1pPr>
              <a:defRPr b="1">
                <a:solidFill>
                  <a:schemeClr val="accent1"/>
                </a:solidFill>
                <a:latin typeface="Calibri" panose="020F0502020204030204" pitchFamily="34" charset="0"/>
                <a:ea typeface="Adobe Gothic Std B" panose="020B0800000000000000" pitchFamily="34" charset="-128"/>
              </a:defRPr>
            </a:lvl1pPr>
          </a:lstStyle>
          <a:p>
            <a:r>
              <a:rPr lang="zh-CN" altLang="en-US" sz="3200" b="0" dirty="0" smtClean="0">
                <a:solidFill>
                  <a:schemeClr val="bg1"/>
                </a:solidFill>
                <a:latin typeface="思源黑体 CN Bold" pitchFamily="34" charset="-122"/>
                <a:ea typeface="思源黑体 CN Bold" pitchFamily="34" charset="-122"/>
              </a:rPr>
              <a:t>检测指标</a:t>
            </a:r>
            <a:endParaRPr lang="en-US" altLang="zh-CN" sz="3200" b="0" dirty="0">
              <a:solidFill>
                <a:schemeClr val="bg1"/>
              </a:solidFill>
              <a:latin typeface="思源黑体 CN Bold" pitchFamily="34" charset="-122"/>
              <a:ea typeface="思源黑体 CN Bold" pitchFamily="34" charset="-122"/>
            </a:endParaRPr>
          </a:p>
        </p:txBody>
      </p:sp>
      <p:sp>
        <p:nvSpPr>
          <p:cNvPr id="68" name="矩形 67"/>
          <p:cNvSpPr/>
          <p:nvPr/>
        </p:nvSpPr>
        <p:spPr>
          <a:xfrm>
            <a:off x="4276742" y="3314085"/>
            <a:ext cx="954107" cy="400110"/>
          </a:xfrm>
          <a:prstGeom prst="rect">
            <a:avLst/>
          </a:prstGeom>
        </p:spPr>
        <p:txBody>
          <a:bodyPr wrap="none">
            <a:spAutoFit/>
          </a:bodyPr>
          <a:lstStyle/>
          <a:p>
            <a:pPr algn="r"/>
            <a:r>
              <a:rPr lang="zh-CN" altLang="en-US" sz="2000" dirty="0" smtClean="0">
                <a:solidFill>
                  <a:schemeClr val="tx2"/>
                </a:solidFill>
                <a:latin typeface="思源黑体 CN Bold" pitchFamily="34" charset="-122"/>
                <a:ea typeface="思源黑体 CN Bold" pitchFamily="34" charset="-122"/>
                <a:cs typeface="Arial" pitchFamily="34" charset="0"/>
              </a:rPr>
              <a:t>自写率</a:t>
            </a:r>
            <a:endParaRPr lang="zh-CN" altLang="en-US" sz="2000" dirty="0">
              <a:solidFill>
                <a:schemeClr val="tx2"/>
              </a:solidFill>
              <a:latin typeface="思源黑体 CN Bold" pitchFamily="34" charset="-122"/>
              <a:ea typeface="思源黑体 CN Bold" pitchFamily="34" charset="-122"/>
            </a:endParaRPr>
          </a:p>
        </p:txBody>
      </p:sp>
      <p:sp>
        <p:nvSpPr>
          <p:cNvPr id="70" name="矩形 69"/>
          <p:cNvSpPr/>
          <p:nvPr/>
        </p:nvSpPr>
        <p:spPr>
          <a:xfrm>
            <a:off x="2755392" y="3656144"/>
            <a:ext cx="2451073" cy="617348"/>
          </a:xfrm>
          <a:prstGeom prst="rect">
            <a:avLst/>
          </a:prstGeom>
        </p:spPr>
        <p:txBody>
          <a:bodyPr wrap="square">
            <a:spAutoFit/>
          </a:bodyPr>
          <a:lstStyle/>
          <a:p>
            <a:pPr algn="r">
              <a:lnSpc>
                <a:spcPct val="150000"/>
              </a:lnSpc>
            </a:pPr>
            <a:r>
              <a:rPr lang="zh-CN" altLang="en-US" sz="1200" dirty="0" smtClean="0">
                <a:solidFill>
                  <a:schemeClr val="tx1">
                    <a:lumMod val="75000"/>
                    <a:lumOff val="25000"/>
                  </a:schemeClr>
                </a:solidFill>
                <a:latin typeface="思源黑体 CN Medium" pitchFamily="34" charset="-122"/>
                <a:ea typeface="思源黑体 CN Medium" pitchFamily="34" charset="-122"/>
                <a:cs typeface="Arial" pitchFamily="34" charset="0"/>
              </a:rPr>
              <a:t>送检论文中剔除雷同片段和引用片段后占整个送检论文的比重 。</a:t>
            </a:r>
            <a:endParaRPr lang="zh-CN" altLang="en-US" sz="1200" dirty="0">
              <a:solidFill>
                <a:schemeClr val="tx1">
                  <a:lumMod val="75000"/>
                  <a:lumOff val="25000"/>
                </a:schemeClr>
              </a:solidFill>
              <a:latin typeface="思源黑体 CN Medium" pitchFamily="34" charset="-122"/>
              <a:ea typeface="思源黑体 CN Medium" pitchFamily="34" charset="-122"/>
              <a:cs typeface="Arial" pitchFamily="34" charset="0"/>
            </a:endParaRPr>
          </a:p>
        </p:txBody>
      </p:sp>
      <p:sp>
        <p:nvSpPr>
          <p:cNvPr id="71" name="矩形 70"/>
          <p:cNvSpPr/>
          <p:nvPr/>
        </p:nvSpPr>
        <p:spPr>
          <a:xfrm>
            <a:off x="6776102" y="3277509"/>
            <a:ext cx="954107" cy="400110"/>
          </a:xfrm>
          <a:prstGeom prst="rect">
            <a:avLst/>
          </a:prstGeom>
        </p:spPr>
        <p:txBody>
          <a:bodyPr wrap="none">
            <a:spAutoFit/>
          </a:bodyPr>
          <a:lstStyle/>
          <a:p>
            <a:pPr algn="r"/>
            <a:r>
              <a:rPr lang="zh-CN" altLang="en-US" sz="2000" dirty="0" smtClean="0">
                <a:solidFill>
                  <a:schemeClr val="tx2"/>
                </a:solidFill>
                <a:latin typeface="思源黑体 CN Bold" pitchFamily="34" charset="-122"/>
                <a:ea typeface="思源黑体 CN Bold" pitchFamily="34" charset="-122"/>
                <a:cs typeface="Arial" pitchFamily="34" charset="0"/>
              </a:rPr>
              <a:t>引用率</a:t>
            </a:r>
            <a:endParaRPr lang="zh-CN" altLang="en-US" sz="2000" dirty="0">
              <a:solidFill>
                <a:schemeClr val="tx2"/>
              </a:solidFill>
              <a:latin typeface="思源黑体 CN Bold" pitchFamily="34" charset="-122"/>
              <a:ea typeface="思源黑体 CN Bold" pitchFamily="34" charset="-122"/>
            </a:endParaRPr>
          </a:p>
        </p:txBody>
      </p:sp>
      <p:sp>
        <p:nvSpPr>
          <p:cNvPr id="72" name="矩形 71"/>
          <p:cNvSpPr/>
          <p:nvPr/>
        </p:nvSpPr>
        <p:spPr>
          <a:xfrm>
            <a:off x="6766560" y="3631760"/>
            <a:ext cx="3621024" cy="923330"/>
          </a:xfrm>
          <a:prstGeom prst="rect">
            <a:avLst/>
          </a:prstGeom>
        </p:spPr>
        <p:txBody>
          <a:bodyPr wrap="square">
            <a:spAutoFit/>
          </a:bodyPr>
          <a:lstStyle/>
          <a:p>
            <a:pPr>
              <a:lnSpc>
                <a:spcPct val="150000"/>
              </a:lnSpc>
            </a:pPr>
            <a:r>
              <a:rPr lang="zh-CN" altLang="en-US" sz="1200" dirty="0" smtClean="0">
                <a:solidFill>
                  <a:schemeClr val="tx1">
                    <a:lumMod val="75000"/>
                    <a:lumOff val="25000"/>
                  </a:schemeClr>
                </a:solidFill>
                <a:latin typeface="思源黑体 CN Medium" pitchFamily="34" charset="-122"/>
                <a:ea typeface="思源黑体 CN Medium" pitchFamily="34" charset="-122"/>
                <a:cs typeface="Arial" pitchFamily="34" charset="0"/>
              </a:rPr>
              <a:t>送检论文中被系统识别为引用的部分</a:t>
            </a:r>
            <a:endParaRPr lang="en-US" altLang="zh-CN" sz="1200" dirty="0" smtClean="0">
              <a:solidFill>
                <a:schemeClr val="tx1">
                  <a:lumMod val="75000"/>
                  <a:lumOff val="25000"/>
                </a:schemeClr>
              </a:solidFill>
              <a:latin typeface="思源黑体 CN Medium" pitchFamily="34" charset="-122"/>
              <a:ea typeface="思源黑体 CN Medium" pitchFamily="34" charset="-122"/>
              <a:cs typeface="Arial" pitchFamily="34" charset="0"/>
            </a:endParaRPr>
          </a:p>
          <a:p>
            <a:pPr>
              <a:lnSpc>
                <a:spcPct val="150000"/>
              </a:lnSpc>
            </a:pPr>
            <a:r>
              <a:rPr lang="zh-CN" altLang="en-US" sz="1200" dirty="0" smtClean="0">
                <a:solidFill>
                  <a:schemeClr val="tx1">
                    <a:lumMod val="75000"/>
                    <a:lumOff val="25000"/>
                  </a:schemeClr>
                </a:solidFill>
                <a:latin typeface="思源黑体 CN Medium" pitchFamily="34" charset="-122"/>
                <a:ea typeface="思源黑体 CN Medium" pitchFamily="34" charset="-122"/>
                <a:cs typeface="Arial" pitchFamily="34" charset="0"/>
              </a:rPr>
              <a:t>占整个送检论文的比重（引用部分指正确标</a:t>
            </a:r>
            <a:endParaRPr lang="en-US" altLang="zh-CN" sz="1200" dirty="0" smtClean="0">
              <a:solidFill>
                <a:schemeClr val="tx1">
                  <a:lumMod val="75000"/>
                  <a:lumOff val="25000"/>
                </a:schemeClr>
              </a:solidFill>
              <a:latin typeface="思源黑体 CN Medium" pitchFamily="34" charset="-122"/>
              <a:ea typeface="思源黑体 CN Medium" pitchFamily="34" charset="-122"/>
              <a:cs typeface="Arial" pitchFamily="34" charset="0"/>
            </a:endParaRPr>
          </a:p>
          <a:p>
            <a:pPr>
              <a:lnSpc>
                <a:spcPct val="150000"/>
              </a:lnSpc>
            </a:pPr>
            <a:r>
              <a:rPr lang="zh-CN" altLang="en-US" sz="1200" dirty="0" smtClean="0">
                <a:solidFill>
                  <a:schemeClr val="tx1">
                    <a:lumMod val="75000"/>
                    <a:lumOff val="25000"/>
                  </a:schemeClr>
                </a:solidFill>
                <a:latin typeface="思源黑体 CN Medium" pitchFamily="34" charset="-122"/>
                <a:ea typeface="思源黑体 CN Medium" pitchFamily="34" charset="-122"/>
                <a:cs typeface="Arial" pitchFamily="34" charset="0"/>
              </a:rPr>
              <a:t>注的参考引用文献） 。</a:t>
            </a:r>
            <a:endParaRPr lang="zh-CN" altLang="en-US" sz="1200" dirty="0">
              <a:solidFill>
                <a:schemeClr val="tx1">
                  <a:lumMod val="75000"/>
                  <a:lumOff val="25000"/>
                </a:schemeClr>
              </a:solidFill>
              <a:latin typeface="思源黑体 CN Medium" pitchFamily="34" charset="-122"/>
              <a:ea typeface="思源黑体 CN Medium" pitchFamily="34" charset="-122"/>
              <a:cs typeface="Arial" pitchFamily="34" charset="0"/>
            </a:endParaRPr>
          </a:p>
        </p:txBody>
      </p:sp>
      <p:sp>
        <p:nvSpPr>
          <p:cNvPr id="73" name="矩形 72"/>
          <p:cNvSpPr/>
          <p:nvPr/>
        </p:nvSpPr>
        <p:spPr>
          <a:xfrm>
            <a:off x="5313062" y="4620668"/>
            <a:ext cx="954107" cy="400110"/>
          </a:xfrm>
          <a:prstGeom prst="rect">
            <a:avLst/>
          </a:prstGeom>
        </p:spPr>
        <p:txBody>
          <a:bodyPr wrap="none">
            <a:spAutoFit/>
          </a:bodyPr>
          <a:lstStyle/>
          <a:p>
            <a:pPr algn="r"/>
            <a:r>
              <a:rPr lang="zh-CN" altLang="en-US" sz="2000" dirty="0" smtClean="0">
                <a:solidFill>
                  <a:schemeClr val="tx2"/>
                </a:solidFill>
                <a:latin typeface="思源黑体 CN Bold" pitchFamily="34" charset="-122"/>
                <a:ea typeface="思源黑体 CN Bold" pitchFamily="34" charset="-122"/>
                <a:cs typeface="Arial" pitchFamily="34" charset="0"/>
              </a:rPr>
              <a:t>复写率</a:t>
            </a:r>
            <a:endParaRPr lang="zh-CN" altLang="en-US" sz="2000" dirty="0">
              <a:solidFill>
                <a:schemeClr val="tx2"/>
              </a:solidFill>
              <a:latin typeface="思源黑体 CN Bold" pitchFamily="34" charset="-122"/>
              <a:ea typeface="思源黑体 CN Bold" pitchFamily="34" charset="-122"/>
            </a:endParaRPr>
          </a:p>
        </p:txBody>
      </p:sp>
      <p:sp>
        <p:nvSpPr>
          <p:cNvPr id="74" name="矩形 73"/>
          <p:cNvSpPr/>
          <p:nvPr/>
        </p:nvSpPr>
        <p:spPr>
          <a:xfrm>
            <a:off x="5291328" y="4950535"/>
            <a:ext cx="2451073" cy="1200329"/>
          </a:xfrm>
          <a:prstGeom prst="rect">
            <a:avLst/>
          </a:prstGeom>
        </p:spPr>
        <p:txBody>
          <a:bodyPr wrap="square">
            <a:spAutoFit/>
          </a:bodyPr>
          <a:lstStyle/>
          <a:p>
            <a:pPr>
              <a:lnSpc>
                <a:spcPct val="150000"/>
              </a:lnSpc>
            </a:pPr>
            <a:r>
              <a:rPr lang="zh-CN" altLang="en-US" sz="1200" dirty="0" smtClean="0">
                <a:solidFill>
                  <a:schemeClr val="tx1">
                    <a:lumMod val="75000"/>
                    <a:lumOff val="25000"/>
                  </a:schemeClr>
                </a:solidFill>
                <a:latin typeface="思源黑体 CN Medium" pitchFamily="34" charset="-122"/>
                <a:ea typeface="思源黑体 CN Medium" pitchFamily="34" charset="-122"/>
                <a:cs typeface="Arial" pitchFamily="34" charset="0"/>
              </a:rPr>
              <a:t>送检论文中与检测</a:t>
            </a:r>
            <a:endParaRPr lang="en-US" altLang="zh-CN" sz="1200" dirty="0" smtClean="0">
              <a:solidFill>
                <a:schemeClr val="tx1">
                  <a:lumMod val="75000"/>
                  <a:lumOff val="25000"/>
                </a:schemeClr>
              </a:solidFill>
              <a:latin typeface="思源黑体 CN Medium" pitchFamily="34" charset="-122"/>
              <a:ea typeface="思源黑体 CN Medium" pitchFamily="34" charset="-122"/>
              <a:cs typeface="Arial" pitchFamily="34" charset="0"/>
            </a:endParaRPr>
          </a:p>
          <a:p>
            <a:pPr>
              <a:lnSpc>
                <a:spcPct val="150000"/>
              </a:lnSpc>
            </a:pPr>
            <a:r>
              <a:rPr lang="zh-CN" altLang="en-US" sz="1200" dirty="0" smtClean="0">
                <a:solidFill>
                  <a:schemeClr val="tx1">
                    <a:lumMod val="75000"/>
                    <a:lumOff val="25000"/>
                  </a:schemeClr>
                </a:solidFill>
                <a:latin typeface="思源黑体 CN Medium" pitchFamily="34" charset="-122"/>
                <a:ea typeface="思源黑体 CN Medium" pitchFamily="34" charset="-122"/>
                <a:cs typeface="Arial" pitchFamily="34" charset="0"/>
              </a:rPr>
              <a:t>范围所有文献相似的部分</a:t>
            </a:r>
            <a:endParaRPr lang="en-US" altLang="zh-CN" sz="1200" dirty="0" smtClean="0">
              <a:solidFill>
                <a:schemeClr val="tx1">
                  <a:lumMod val="75000"/>
                  <a:lumOff val="25000"/>
                </a:schemeClr>
              </a:solidFill>
              <a:latin typeface="思源黑体 CN Medium" pitchFamily="34" charset="-122"/>
              <a:ea typeface="思源黑体 CN Medium" pitchFamily="34" charset="-122"/>
              <a:cs typeface="Arial" pitchFamily="34" charset="0"/>
            </a:endParaRPr>
          </a:p>
          <a:p>
            <a:pPr>
              <a:lnSpc>
                <a:spcPct val="150000"/>
              </a:lnSpc>
            </a:pPr>
            <a:r>
              <a:rPr lang="zh-CN" altLang="en-US" sz="1200" dirty="0" smtClean="0">
                <a:solidFill>
                  <a:schemeClr val="tx1">
                    <a:lumMod val="75000"/>
                    <a:lumOff val="25000"/>
                  </a:schemeClr>
                </a:solidFill>
                <a:latin typeface="思源黑体 CN Medium" pitchFamily="34" charset="-122"/>
                <a:ea typeface="思源黑体 CN Medium" pitchFamily="34" charset="-122"/>
                <a:cs typeface="Arial" pitchFamily="34" charset="0"/>
              </a:rPr>
              <a:t>（不包括参考引用部分）占整个送检论文的比重 。</a:t>
            </a:r>
            <a:endParaRPr lang="zh-CN" altLang="en-US" sz="1200" dirty="0">
              <a:solidFill>
                <a:schemeClr val="tx1">
                  <a:lumMod val="75000"/>
                  <a:lumOff val="25000"/>
                </a:schemeClr>
              </a:solidFill>
              <a:latin typeface="思源黑体 CN Medium" pitchFamily="34" charset="-122"/>
              <a:ea typeface="思源黑体 CN Medium" pitchFamily="34" charset="-122"/>
              <a:cs typeface="Arial" pitchFamily="34" charset="0"/>
            </a:endParaRPr>
          </a:p>
        </p:txBody>
      </p:sp>
    </p:spTree>
    <p:extLst>
      <p:ext uri="{BB962C8B-B14F-4D97-AF65-F5344CB8AC3E}">
        <p14:creationId xmlns:p14="http://schemas.microsoft.com/office/powerpoint/2010/main" xmlns="" val="4267122690"/>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499644" y="1543868"/>
            <a:ext cx="3366627" cy="3770263"/>
          </a:xfrm>
          <a:prstGeom prst="rect">
            <a:avLst/>
          </a:prstGeom>
          <a:noFill/>
        </p:spPr>
        <p:txBody>
          <a:bodyPr wrap="none" rtlCol="0">
            <a:spAutoFit/>
          </a:bodyPr>
          <a:lstStyle/>
          <a:p>
            <a:r>
              <a:rPr lang="en-US" altLang="zh-CN" sz="23900" dirty="0" smtClean="0">
                <a:ln w="28575">
                  <a:solidFill>
                    <a:schemeClr val="bg1"/>
                  </a:solidFill>
                </a:ln>
                <a:solidFill>
                  <a:schemeClr val="accent1"/>
                </a:solidFill>
                <a:effectLst>
                  <a:innerShdw blurRad="63500" dist="50800" dir="18900000">
                    <a:prstClr val="black">
                      <a:alpha val="50000"/>
                    </a:prstClr>
                  </a:innerShdw>
                </a:effectLst>
                <a:latin typeface="Impact" panose="020B0806030902050204" pitchFamily="34" charset="0"/>
              </a:rPr>
              <a:t>02</a:t>
            </a:r>
            <a:endParaRPr lang="zh-CN" altLang="en-US" sz="23900" dirty="0">
              <a:ln w="28575">
                <a:solidFill>
                  <a:schemeClr val="bg1"/>
                </a:solidFill>
              </a:ln>
              <a:solidFill>
                <a:schemeClr val="accent1"/>
              </a:solidFill>
              <a:effectLst>
                <a:innerShdw blurRad="63500" dist="50800" dir="18900000">
                  <a:prstClr val="black">
                    <a:alpha val="50000"/>
                  </a:prstClr>
                </a:innerShdw>
              </a:effectLst>
              <a:latin typeface="Impact" panose="020B0806030902050204" pitchFamily="34" charset="0"/>
            </a:endParaRPr>
          </a:p>
        </p:txBody>
      </p:sp>
      <p:grpSp>
        <p:nvGrpSpPr>
          <p:cNvPr id="7" name="组合 6"/>
          <p:cNvGrpSpPr/>
          <p:nvPr/>
        </p:nvGrpSpPr>
        <p:grpSpPr>
          <a:xfrm>
            <a:off x="-729392" y="465985"/>
            <a:ext cx="5461053" cy="4483094"/>
            <a:chOff x="502393" y="801721"/>
            <a:chExt cx="2142968" cy="1759208"/>
          </a:xfrm>
        </p:grpSpPr>
        <p:sp>
          <p:nvSpPr>
            <p:cNvPr id="11" name="椭圆 10"/>
            <p:cNvSpPr/>
            <p:nvPr/>
          </p:nvSpPr>
          <p:spPr>
            <a:xfrm rot="18931689">
              <a:off x="502393" y="1367343"/>
              <a:ext cx="2142968" cy="508000"/>
            </a:xfrm>
            <a:prstGeom prst="ellipse">
              <a:avLst/>
            </a:prstGeom>
            <a:gradFill flip="none" rotWithShape="1">
              <a:gsLst>
                <a:gs pos="0">
                  <a:schemeClr val="tx1">
                    <a:lumMod val="75000"/>
                    <a:lumOff val="25000"/>
                    <a:alpha val="40000"/>
                  </a:schemeClr>
                </a:gs>
                <a:gs pos="32000">
                  <a:schemeClr val="tx1">
                    <a:alpha val="30000"/>
                  </a:schemeClr>
                </a:gs>
                <a:gs pos="100000">
                  <a:schemeClr val="bg2">
                    <a:alpha val="0"/>
                  </a:schemeClr>
                </a:gs>
              </a:gsLst>
              <a:path path="circle">
                <a:fillToRect l="50000" t="-80000" r="50000" b="18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2" name="直角三角形 11"/>
            <p:cNvSpPr/>
            <p:nvPr/>
          </p:nvSpPr>
          <p:spPr>
            <a:xfrm rot="5400000">
              <a:off x="809873" y="801721"/>
              <a:ext cx="1759208" cy="175920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4847769" y="2607835"/>
            <a:ext cx="2441694" cy="769441"/>
          </a:xfrm>
          <a:prstGeom prst="rect">
            <a:avLst/>
          </a:prstGeom>
          <a:noFill/>
        </p:spPr>
        <p:txBody>
          <a:bodyPr wrap="none" rtlCol="0">
            <a:spAutoFit/>
          </a:bodyPr>
          <a:lstStyle>
            <a:defPPr>
              <a:defRPr lang="zh-CN"/>
            </a:defPPr>
            <a:lvl1pPr>
              <a:defRPr b="1">
                <a:solidFill>
                  <a:schemeClr val="accent1"/>
                </a:solidFill>
                <a:latin typeface="Calibri" panose="020F0502020204030204" pitchFamily="34" charset="0"/>
                <a:ea typeface="Adobe Gothic Std B" panose="020B0800000000000000" pitchFamily="34" charset="-128"/>
              </a:defRPr>
            </a:lvl1pPr>
          </a:lstStyle>
          <a:p>
            <a:r>
              <a:rPr lang="zh-CN" altLang="en-US" sz="4400" b="0" dirty="0" smtClean="0">
                <a:effectLst>
                  <a:innerShdw blurRad="63500" dist="50800" dir="18900000">
                    <a:prstClr val="black">
                      <a:alpha val="50000"/>
                    </a:prstClr>
                  </a:innerShdw>
                </a:effectLst>
                <a:latin typeface="思源黑体 CN Bold" pitchFamily="34" charset="-122"/>
                <a:ea typeface="思源黑体 CN Bold" pitchFamily="34" charset="-122"/>
              </a:rPr>
              <a:t>功能介绍</a:t>
            </a:r>
            <a:endParaRPr lang="en-US" altLang="zh-CN" sz="4400" b="0" dirty="0">
              <a:effectLst>
                <a:innerShdw blurRad="63500" dist="50800" dir="18900000">
                  <a:prstClr val="black">
                    <a:alpha val="50000"/>
                  </a:prstClr>
                </a:innerShdw>
              </a:effectLst>
              <a:latin typeface="思源黑体 CN Bold" pitchFamily="34" charset="-122"/>
              <a:ea typeface="思源黑体 CN Bold" pitchFamily="34" charset="-122"/>
            </a:endParaRPr>
          </a:p>
        </p:txBody>
      </p:sp>
      <p:cxnSp>
        <p:nvCxnSpPr>
          <p:cNvPr id="13" name="直接连接符 12"/>
          <p:cNvCxnSpPr/>
          <p:nvPr/>
        </p:nvCxnSpPr>
        <p:spPr>
          <a:xfrm>
            <a:off x="4847769" y="3377276"/>
            <a:ext cx="6444343"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847769" y="3464362"/>
            <a:ext cx="2772229"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6508377" y="3524553"/>
            <a:ext cx="5177119" cy="609077"/>
          </a:xfrm>
          <a:prstGeom prst="rect">
            <a:avLst/>
          </a:prstGeom>
        </p:spPr>
        <p:txBody>
          <a:bodyPr wrap="square">
            <a:spAutoFit/>
          </a:bodyPr>
          <a:lstStyle/>
          <a:p>
            <a:pPr algn="r">
              <a:lnSpc>
                <a:spcPct val="150000"/>
              </a:lnSpc>
            </a:pPr>
            <a:r>
              <a:rPr lang="zh-CN" altLang="en-US" sz="2500" dirty="0" smtClean="0">
                <a:solidFill>
                  <a:srgbClr val="029BD7"/>
                </a:solidFill>
                <a:latin typeface="思源黑体 CN Medium" pitchFamily="34" charset="-122"/>
                <a:ea typeface="思源黑体 CN Medium" pitchFamily="34" charset="-122"/>
                <a:cs typeface="Arial" pitchFamily="34" charset="0"/>
              </a:rPr>
              <a:t>功能不是目的，体验才是真理。</a:t>
            </a:r>
            <a:endParaRPr lang="zh-CN" altLang="en-US" sz="2500" dirty="0">
              <a:solidFill>
                <a:srgbClr val="029BD7"/>
              </a:solidFill>
              <a:latin typeface="思源黑体 CN Medium" pitchFamily="34" charset="-122"/>
              <a:ea typeface="思源黑体 CN Medium" pitchFamily="34" charset="-122"/>
              <a:cs typeface="Arial" pitchFamily="34" charset="0"/>
            </a:endParaRPr>
          </a:p>
        </p:txBody>
      </p:sp>
    </p:spTree>
    <p:extLst>
      <p:ext uri="{BB962C8B-B14F-4D97-AF65-F5344CB8AC3E}">
        <p14:creationId xmlns="" xmlns:p14="http://schemas.microsoft.com/office/powerpoint/2010/main" val="3961057"/>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主题">
  <a:themeElements>
    <a:clrScheme name="蓝色">
      <a:dk1>
        <a:sysClr val="windowText" lastClr="000000"/>
      </a:dk1>
      <a:lt1>
        <a:sysClr val="window" lastClr="FFFFFF"/>
      </a:lt1>
      <a:dk2>
        <a:srgbClr val="44546A"/>
      </a:dk2>
      <a:lt2>
        <a:srgbClr val="E7E6E6"/>
      </a:lt2>
      <a:accent1>
        <a:srgbClr val="02AFF3"/>
      </a:accent1>
      <a:accent2>
        <a:srgbClr val="0277A6"/>
      </a:accent2>
      <a:accent3>
        <a:srgbClr val="F29602"/>
      </a:accent3>
      <a:accent4>
        <a:srgbClr val="A6A6A6"/>
      </a:accent4>
      <a:accent5>
        <a:srgbClr val="0D0D0D"/>
      </a:accent5>
      <a:accent6>
        <a:srgbClr val="F2F2F2"/>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1721</TotalTime>
  <Words>1201</Words>
  <Application>Microsoft Office PowerPoint</Application>
  <PresentationFormat>自定义</PresentationFormat>
  <Paragraphs>155</Paragraphs>
  <Slides>25</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25</vt:i4>
      </vt:variant>
    </vt:vector>
  </HeadingPairs>
  <TitlesOfParts>
    <vt:vector size="37" baseType="lpstr">
      <vt:lpstr>Arial</vt:lpstr>
      <vt:lpstr>宋体</vt:lpstr>
      <vt:lpstr>Calibri</vt:lpstr>
      <vt:lpstr>思源黑体 CN Heavy</vt:lpstr>
      <vt:lpstr>思源黑体 CN Bold</vt:lpstr>
      <vt:lpstr>经典美黑简</vt:lpstr>
      <vt:lpstr>Impact</vt:lpstr>
      <vt:lpstr>思源黑体 CN Medium</vt:lpstr>
      <vt:lpstr>Segoe UI</vt:lpstr>
      <vt:lpstr>Times New Roman</vt:lpstr>
      <vt:lpstr>思源黑体 CN Normal</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Mayo</dc:creator>
  <cp:lastModifiedBy>猫又</cp:lastModifiedBy>
  <cp:revision>252</cp:revision>
  <dcterms:created xsi:type="dcterms:W3CDTF">2014-10-31T02:17:22Z</dcterms:created>
  <dcterms:modified xsi:type="dcterms:W3CDTF">2015-03-30T02:00:14Z</dcterms:modified>
</cp:coreProperties>
</file>